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6"/>
  </p:notesMasterIdLst>
  <p:sldIdLst>
    <p:sldId id="256" r:id="rId2"/>
    <p:sldId id="261" r:id="rId3"/>
    <p:sldId id="257" r:id="rId4"/>
    <p:sldId id="258" r:id="rId5"/>
    <p:sldId id="260" r:id="rId6"/>
    <p:sldId id="264" r:id="rId7"/>
    <p:sldId id="265" r:id="rId8"/>
    <p:sldId id="268" r:id="rId9"/>
    <p:sldId id="275" r:id="rId10"/>
    <p:sldId id="269" r:id="rId11"/>
    <p:sldId id="270" r:id="rId12"/>
    <p:sldId id="271" r:id="rId13"/>
    <p:sldId id="272" r:id="rId14"/>
    <p:sldId id="273" r:id="rId15"/>
    <p:sldId id="279" r:id="rId16"/>
    <p:sldId id="280" r:id="rId17"/>
    <p:sldId id="281" r:id="rId18"/>
    <p:sldId id="282" r:id="rId19"/>
    <p:sldId id="283" r:id="rId20"/>
    <p:sldId id="284" r:id="rId21"/>
    <p:sldId id="285" r:id="rId22"/>
    <p:sldId id="262" r:id="rId23"/>
    <p:sldId id="276" r:id="rId24"/>
    <p:sldId id="2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3" d="100"/>
          <a:sy n="103" d="100"/>
        </p:scale>
        <p:origin x="15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69BDE-C668-43C7-89F8-EAF4E0E62861}" type="datetimeFigureOut">
              <a:rPr lang="en-US" smtClean="0"/>
              <a:t>11/12/2020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5F6A1-81BB-46F2-A7BC-6A48AD00B953}" type="slidenum">
              <a:rPr lang="en-US" smtClean="0"/>
              <a:t>‹#›</a:t>
            </a:fld>
            <a:endParaRPr lang="en-US"/>
          </a:p>
        </p:txBody>
      </p:sp>
    </p:spTree>
    <p:extLst>
      <p:ext uri="{BB962C8B-B14F-4D97-AF65-F5344CB8AC3E}">
        <p14:creationId xmlns:p14="http://schemas.microsoft.com/office/powerpoint/2010/main" val="212545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E5F6A1-81BB-46F2-A7BC-6A48AD00B953}" type="slidenum">
              <a:rPr lang="en-US" smtClean="0"/>
              <a:t>1</a:t>
            </a:fld>
            <a:endParaRPr lang="en-US"/>
          </a:p>
        </p:txBody>
      </p:sp>
    </p:spTree>
    <p:extLst>
      <p:ext uri="{BB962C8B-B14F-4D97-AF65-F5344CB8AC3E}">
        <p14:creationId xmlns:p14="http://schemas.microsoft.com/office/powerpoint/2010/main" val="3374919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275663-7FDA-49CF-B802-BBDA81BE027B}"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BDBDD-5108-49E9-B047-5975F60BA7A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305536"/>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89788D-2844-4E80-B56A-BF3B2D8FE314}"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BDBDD-5108-49E9-B047-5975F60BA7AA}" type="slidenum">
              <a:rPr lang="en-US" smtClean="0"/>
              <a:t>‹#›</a:t>
            </a:fld>
            <a:endParaRPr lang="en-US"/>
          </a:p>
        </p:txBody>
      </p:sp>
    </p:spTree>
    <p:extLst>
      <p:ext uri="{BB962C8B-B14F-4D97-AF65-F5344CB8AC3E}">
        <p14:creationId xmlns:p14="http://schemas.microsoft.com/office/powerpoint/2010/main" val="2065884022"/>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15C335-4982-4FD1-B4C7-C400234B6B9B}"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BDBDD-5108-49E9-B047-5975F60BA7AA}" type="slidenum">
              <a:rPr lang="en-US" smtClean="0"/>
              <a:t>‹#›</a:t>
            </a:fld>
            <a:endParaRPr lang="en-US"/>
          </a:p>
        </p:txBody>
      </p:sp>
    </p:spTree>
    <p:extLst>
      <p:ext uri="{BB962C8B-B14F-4D97-AF65-F5344CB8AC3E}">
        <p14:creationId xmlns:p14="http://schemas.microsoft.com/office/powerpoint/2010/main" val="4259315963"/>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31B2E2-25D9-4618-AB06-39A759BDBF02}"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BDBDD-5108-49E9-B047-5975F60BA7AA}" type="slidenum">
              <a:rPr lang="en-US" smtClean="0"/>
              <a:t>‹#›</a:t>
            </a:fld>
            <a:endParaRPr lang="en-US"/>
          </a:p>
        </p:txBody>
      </p:sp>
    </p:spTree>
    <p:extLst>
      <p:ext uri="{BB962C8B-B14F-4D97-AF65-F5344CB8AC3E}">
        <p14:creationId xmlns:p14="http://schemas.microsoft.com/office/powerpoint/2010/main" val="3103473746"/>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DB0EAB-AC17-4FAD-B347-9A643E62EDA3}" type="datetime1">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BDBDD-5108-49E9-B047-5975F60BA7A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850931"/>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4154B1-AD19-417F-8E1F-475A3DE9B596}" type="datetime1">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DBDD-5108-49E9-B047-5975F60BA7AA}" type="slidenum">
              <a:rPr lang="en-US" smtClean="0"/>
              <a:t>‹#›</a:t>
            </a:fld>
            <a:endParaRPr lang="en-US"/>
          </a:p>
        </p:txBody>
      </p:sp>
    </p:spTree>
    <p:extLst>
      <p:ext uri="{BB962C8B-B14F-4D97-AF65-F5344CB8AC3E}">
        <p14:creationId xmlns:p14="http://schemas.microsoft.com/office/powerpoint/2010/main" val="2711373290"/>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91ECA1-899B-447C-BFD5-31500226D794}" type="datetime1">
              <a:rPr lang="en-US" smtClean="0"/>
              <a:t>11/12/2020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EBDBDD-5108-49E9-B047-5975F60BA7AA}" type="slidenum">
              <a:rPr lang="en-US" smtClean="0"/>
              <a:t>‹#›</a:t>
            </a:fld>
            <a:endParaRPr lang="en-US"/>
          </a:p>
        </p:txBody>
      </p:sp>
    </p:spTree>
    <p:extLst>
      <p:ext uri="{BB962C8B-B14F-4D97-AF65-F5344CB8AC3E}">
        <p14:creationId xmlns:p14="http://schemas.microsoft.com/office/powerpoint/2010/main" val="505465830"/>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FDF42F-3332-4530-B5CB-8B1E49F24B6A}" type="datetime1">
              <a:rPr lang="en-US" smtClean="0"/>
              <a:t>11/12/2020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BDBDD-5108-49E9-B047-5975F60BA7AA}" type="slidenum">
              <a:rPr lang="en-US" smtClean="0"/>
              <a:t>‹#›</a:t>
            </a:fld>
            <a:endParaRPr lang="en-US"/>
          </a:p>
        </p:txBody>
      </p:sp>
    </p:spTree>
    <p:extLst>
      <p:ext uri="{BB962C8B-B14F-4D97-AF65-F5344CB8AC3E}">
        <p14:creationId xmlns:p14="http://schemas.microsoft.com/office/powerpoint/2010/main" val="2597084327"/>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43CA6E1-0DF2-4286-821B-8AF07D688BC4}" type="datetime1">
              <a:rPr lang="en-US" smtClean="0"/>
              <a:t>11/12/2020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1EBDBDD-5108-49E9-B047-5975F60BA7AA}" type="slidenum">
              <a:rPr lang="en-US" smtClean="0"/>
              <a:t>‹#›</a:t>
            </a:fld>
            <a:endParaRPr lang="en-US"/>
          </a:p>
        </p:txBody>
      </p:sp>
    </p:spTree>
    <p:extLst>
      <p:ext uri="{BB962C8B-B14F-4D97-AF65-F5344CB8AC3E}">
        <p14:creationId xmlns:p14="http://schemas.microsoft.com/office/powerpoint/2010/main" val="2847116830"/>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1CE4FD4-5526-4AED-923F-431D64C2A353}" type="datetime1">
              <a:rPr lang="en-US" smtClean="0"/>
              <a:t>11/12/2020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EBDBDD-5108-49E9-B047-5975F60BA7AA}" type="slidenum">
              <a:rPr lang="en-US" smtClean="0"/>
              <a:t>‹#›</a:t>
            </a:fld>
            <a:endParaRPr lang="en-US"/>
          </a:p>
        </p:txBody>
      </p:sp>
    </p:spTree>
    <p:extLst>
      <p:ext uri="{BB962C8B-B14F-4D97-AF65-F5344CB8AC3E}">
        <p14:creationId xmlns:p14="http://schemas.microsoft.com/office/powerpoint/2010/main" val="2737677556"/>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54792A-3DC4-4B23-AD7F-C517DD97CFE0}" type="datetime1">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DBDD-5108-49E9-B047-5975F60BA7AA}" type="slidenum">
              <a:rPr lang="en-US" smtClean="0"/>
              <a:t>‹#›</a:t>
            </a:fld>
            <a:endParaRPr lang="en-US"/>
          </a:p>
        </p:txBody>
      </p:sp>
    </p:spTree>
    <p:extLst>
      <p:ext uri="{BB962C8B-B14F-4D97-AF65-F5344CB8AC3E}">
        <p14:creationId xmlns:p14="http://schemas.microsoft.com/office/powerpoint/2010/main" val="1594906994"/>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E85D9AB-F3C5-4CAB-AEA0-DEC1BC1B5485}" type="datetime1">
              <a:rPr lang="en-US" smtClean="0"/>
              <a:t>11/12/2020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1EBDBDD-5108-49E9-B047-5975F60BA7A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24038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slideLayout" Target="../slideLayouts/slideLayout5.xml"/><Relationship Id="rId4" Type="http://schemas.openxmlformats.org/officeDocument/2006/relationships/audio" Target="../media/media16.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microsoft.com/office/2007/relationships/media" Target="../media/media19.m4a"/><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slideLayout" Target="../slideLayouts/slideLayout3.xml"/><Relationship Id="rId4" Type="http://schemas.openxmlformats.org/officeDocument/2006/relationships/audio" Target="../media/media19.m4a"/></Relationships>
</file>

<file path=ppt/slides/_rels/slide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1.m4a"/><Relationship Id="rId7"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5" Type="http://schemas.microsoft.com/office/2007/relationships/media" Target="../media/media22.m4a"/><Relationship Id="rId4" Type="http://schemas.openxmlformats.org/officeDocument/2006/relationships/audio" Target="../media/media21.m4a"/><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audio" Target="../media/media26.m4a"/><Relationship Id="rId13" Type="http://schemas.microsoft.com/office/2007/relationships/media" Target="../media/media29.m4a"/><Relationship Id="rId3" Type="http://schemas.microsoft.com/office/2007/relationships/media" Target="../media/media24.m4a"/><Relationship Id="rId7" Type="http://schemas.microsoft.com/office/2007/relationships/media" Target="../media/media26.m4a"/><Relationship Id="rId12" Type="http://schemas.openxmlformats.org/officeDocument/2006/relationships/audio" Target="../media/media28.m4a"/><Relationship Id="rId2" Type="http://schemas.openxmlformats.org/officeDocument/2006/relationships/audio" Target="../media/media23.m4a"/><Relationship Id="rId16" Type="http://schemas.openxmlformats.org/officeDocument/2006/relationships/image" Target="../media/image1.png"/><Relationship Id="rId1" Type="http://schemas.microsoft.com/office/2007/relationships/media" Target="../media/media23.m4a"/><Relationship Id="rId6" Type="http://schemas.openxmlformats.org/officeDocument/2006/relationships/audio" Target="../media/media25.m4a"/><Relationship Id="rId11" Type="http://schemas.microsoft.com/office/2007/relationships/media" Target="../media/media28.m4a"/><Relationship Id="rId5" Type="http://schemas.microsoft.com/office/2007/relationships/media" Target="../media/media25.m4a"/><Relationship Id="rId15" Type="http://schemas.openxmlformats.org/officeDocument/2006/relationships/slideLayout" Target="../slideLayouts/slideLayout2.xml"/><Relationship Id="rId10" Type="http://schemas.openxmlformats.org/officeDocument/2006/relationships/audio" Target="../media/media27.m4a"/><Relationship Id="rId4" Type="http://schemas.openxmlformats.org/officeDocument/2006/relationships/audio" Target="../media/media24.m4a"/><Relationship Id="rId9" Type="http://schemas.microsoft.com/office/2007/relationships/media" Target="../media/media27.m4a"/><Relationship Id="rId14" Type="http://schemas.openxmlformats.org/officeDocument/2006/relationships/audio" Target="../media/media29.m4a"/></Relationships>
</file>

<file path=ppt/slides/_rels/slide23.xml.rels><?xml version="1.0" encoding="UTF-8" standalone="yes"?>
<Relationships xmlns="http://schemas.openxmlformats.org/package/2006/relationships"><Relationship Id="rId8" Type="http://schemas.openxmlformats.org/officeDocument/2006/relationships/hyperlink" Target="https://www.nsvrc.org/blogs/sane-program-peer-review" TargetMode="External"/><Relationship Id="rId3" Type="http://schemas.microsoft.com/office/2007/relationships/media" Target="../media/media31.m4a"/><Relationship Id="rId7" Type="http://schemas.openxmlformats.org/officeDocument/2006/relationships/hyperlink" Target="https://www.mosaicgeorgia.org/pro-sane/"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www.safeta.org/page/PeerReview1" TargetMode="External"/><Relationship Id="rId5" Type="http://schemas.openxmlformats.org/officeDocument/2006/relationships/slideLayout" Target="../slideLayouts/slideLayout2.xml"/><Relationship Id="rId10" Type="http://schemas.openxmlformats.org/officeDocument/2006/relationships/image" Target="../media/image1.png"/><Relationship Id="rId4" Type="http://schemas.openxmlformats.org/officeDocument/2006/relationships/audio" Target="../media/media31.m4a"/><Relationship Id="rId9" Type="http://schemas.openxmlformats.org/officeDocument/2006/relationships/hyperlink" Target="https://www.ovcttac.gov/saneguide/maintaining-a-quality-program/peer-review/"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ovcttac.gov/saneguide/management-of-sane-programs/sexual-assault-nurse-examiners/" TargetMode="External"/><Relationship Id="rId2" Type="http://schemas.openxmlformats.org/officeDocument/2006/relationships/hyperlink" Target="file:///S:\@%20SANE\_SANE%20Protocols\Reimbursement\Evaluating%20SANE%20programs%20.pdf" TargetMode="External"/><Relationship Id="rId1" Type="http://schemas.openxmlformats.org/officeDocument/2006/relationships/slideLayout" Target="../slideLayouts/slideLayout2.xml"/><Relationship Id="rId4" Type="http://schemas.openxmlformats.org/officeDocument/2006/relationships/hyperlink" Target="https://www.fcasv.org/sites/default/files/SANE%20Peer%20Review%20Guidance%20Document%20submitted%2012.18.17.docx.pdf" TargetMode="External"/></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slideLayout" Target="../slideLayouts/slideLayout8.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9.m4a"/><Relationship Id="rId7"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5" Type="http://schemas.microsoft.com/office/2007/relationships/media" Target="../media/media10.m4a"/><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494522"/>
            <a:ext cx="10058400" cy="3830590"/>
          </a:xfrm>
        </p:spPr>
        <p:txBody>
          <a:bodyPr>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smtClean="0"/>
              <a:t>Peer Review </a:t>
            </a:r>
            <a:r>
              <a:rPr lang="en-US" sz="7300" dirty="0" smtClean="0"/>
              <a:t>Essentials:</a:t>
            </a:r>
            <a:br>
              <a:rPr lang="en-US" sz="7300" dirty="0" smtClean="0"/>
            </a:br>
            <a:r>
              <a:rPr lang="en-US" sz="7300" dirty="0" smtClean="0"/>
              <a:t>  </a:t>
            </a:r>
            <a:r>
              <a:rPr lang="en-US" sz="4900" dirty="0" smtClean="0"/>
              <a:t>The Adult Sexual Assault Exam</a:t>
            </a:r>
            <a:br>
              <a:rPr lang="en-US" sz="4900" dirty="0" smtClean="0"/>
            </a:br>
            <a:endParaRPr lang="en-US" sz="4900" dirty="0"/>
          </a:p>
        </p:txBody>
      </p:sp>
      <p:sp>
        <p:nvSpPr>
          <p:cNvPr id="3" name="Subtitle 2"/>
          <p:cNvSpPr>
            <a:spLocks noGrp="1"/>
          </p:cNvSpPr>
          <p:nvPr>
            <p:ph type="subTitle" idx="1"/>
          </p:nvPr>
        </p:nvSpPr>
        <p:spPr/>
        <p:txBody>
          <a:bodyPr>
            <a:normAutofit fontScale="92500"/>
          </a:bodyPr>
          <a:lstStyle/>
          <a:p>
            <a:pPr algn="ctr"/>
            <a:r>
              <a:rPr lang="en-US" dirty="0" smtClean="0"/>
              <a:t>Kelly D. Smith, DNP APRN PHCNS BC CNE</a:t>
            </a:r>
          </a:p>
          <a:p>
            <a:pPr algn="ctr"/>
            <a:r>
              <a:rPr lang="en-US" dirty="0" smtClean="0"/>
              <a:t>SEXUAL Assault Nurse Examiner Training Program Coordinator</a:t>
            </a:r>
            <a:endParaRPr lang="en-US" dirty="0"/>
          </a:p>
        </p:txBody>
      </p:sp>
      <p:sp>
        <p:nvSpPr>
          <p:cNvPr id="6" name="Slide Number Placeholder 5"/>
          <p:cNvSpPr>
            <a:spLocks noGrp="1"/>
          </p:cNvSpPr>
          <p:nvPr>
            <p:ph type="sldNum" sz="quarter" idx="12"/>
          </p:nvPr>
        </p:nvSpPr>
        <p:spPr/>
        <p:txBody>
          <a:bodyPr/>
          <a:lstStyle/>
          <a:p>
            <a:fld id="{51EBDBDD-5108-49E9-B047-5975F60BA7AA}" type="slidenum">
              <a:rPr lang="en-US" smtClean="0"/>
              <a:t>1</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1257575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77634" objId="9"/>
        <p14:stopEvt time="77634" objId="9"/>
        <p14:playEvt time="84517" objId="9"/>
        <p14:triggerEvt type="onClick" time="84517" objId="9"/>
        <p14:stopEvt time="84629" objId="9"/>
        <p14:playEvt time="85245" objId="9"/>
        <p14:triggerEvt type="onClick" time="85245" objId="9"/>
        <p14:stopEvt time="85346" objId="9"/>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PCR Form Components</a:t>
            </a:r>
            <a:endParaRPr lang="en-US" dirty="0"/>
          </a:p>
        </p:txBody>
      </p:sp>
      <p:sp>
        <p:nvSpPr>
          <p:cNvPr id="3" name="Content Placeholder 2"/>
          <p:cNvSpPr>
            <a:spLocks noGrp="1"/>
          </p:cNvSpPr>
          <p:nvPr>
            <p:ph idx="1"/>
          </p:nvPr>
        </p:nvSpPr>
        <p:spPr/>
        <p:txBody>
          <a:bodyPr/>
          <a:lstStyle/>
          <a:p>
            <a:pPr marL="0" indent="0">
              <a:buNone/>
            </a:pPr>
            <a:r>
              <a:rPr lang="en-US" b="1" u="sng" dirty="0" smtClean="0">
                <a:solidFill>
                  <a:schemeClr val="accent1">
                    <a:lumMod val="75000"/>
                  </a:schemeClr>
                </a:solidFill>
              </a:rPr>
              <a:t>Documentation</a:t>
            </a:r>
            <a:r>
              <a:rPr lang="en-US" dirty="0" smtClean="0">
                <a:solidFill>
                  <a:schemeClr val="accent1">
                    <a:lumMod val="75000"/>
                  </a:schemeClr>
                </a:solidFill>
              </a:rPr>
              <a:t>;</a:t>
            </a:r>
            <a:r>
              <a:rPr lang="en-US" dirty="0" smtClean="0"/>
              <a:t> Examples -</a:t>
            </a:r>
          </a:p>
          <a:p>
            <a:pPr marL="457200" indent="-457200">
              <a:buAutoNum type="alphaLcPeriod"/>
            </a:pPr>
            <a:r>
              <a:rPr lang="en-US" dirty="0" smtClean="0"/>
              <a:t>Signed consent by patient or legal guardian</a:t>
            </a:r>
          </a:p>
          <a:p>
            <a:pPr marL="457200" indent="-457200">
              <a:buAutoNum type="alphaLcPeriod"/>
            </a:pPr>
            <a:r>
              <a:rPr lang="en-US" dirty="0" smtClean="0"/>
              <a:t>All handwriting legible</a:t>
            </a:r>
          </a:p>
          <a:p>
            <a:pPr marL="457200" indent="-457200">
              <a:buAutoNum type="alphaLcPeriod"/>
            </a:pPr>
            <a:r>
              <a:rPr lang="en-US" dirty="0" smtClean="0"/>
              <a:t>Chart properly signed</a:t>
            </a:r>
          </a:p>
          <a:p>
            <a:pPr marL="457200" indent="-457200">
              <a:buAutoNum type="alphaLcPeriod"/>
            </a:pPr>
            <a:r>
              <a:rPr lang="en-US" dirty="0" smtClean="0"/>
              <a:t>Forms completed in its entirety, including N/A and all boxes checked where applicable</a:t>
            </a:r>
          </a:p>
          <a:p>
            <a:pPr marL="457200" indent="-457200">
              <a:buAutoNum type="alphaLcPeriod"/>
            </a:pPr>
            <a:r>
              <a:rPr lang="en-US" dirty="0" smtClean="0"/>
              <a:t>Documented who was in the room during the exam</a:t>
            </a:r>
          </a:p>
          <a:p>
            <a:pPr marL="457200" indent="-457200">
              <a:buAutoNum type="alphaLcPeriod"/>
            </a:pPr>
            <a:r>
              <a:rPr lang="en-US" dirty="0" smtClean="0"/>
              <a:t>Documented whether or not patient was reporting or non-reporting</a:t>
            </a:r>
            <a:endParaRPr lang="en-US" dirty="0"/>
          </a:p>
        </p:txBody>
      </p:sp>
      <p:sp>
        <p:nvSpPr>
          <p:cNvPr id="6" name="Slide Number Placeholder 5"/>
          <p:cNvSpPr>
            <a:spLocks noGrp="1"/>
          </p:cNvSpPr>
          <p:nvPr>
            <p:ph type="sldNum" sz="quarter" idx="12"/>
          </p:nvPr>
        </p:nvSpPr>
        <p:spPr/>
        <p:txBody>
          <a:bodyPr/>
          <a:lstStyle/>
          <a:p>
            <a:fld id="{51EBDBDD-5108-49E9-B047-5975F60BA7AA}" type="slidenum">
              <a:rPr lang="en-US" smtClean="0"/>
              <a:t>10</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1034568"/>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1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Components, Cont’d</a:t>
            </a:r>
            <a:endParaRPr lang="en-US" dirty="0"/>
          </a:p>
        </p:txBody>
      </p:sp>
      <p:sp>
        <p:nvSpPr>
          <p:cNvPr id="5" name="Text Placeholder 4"/>
          <p:cNvSpPr>
            <a:spLocks noGrp="1"/>
          </p:cNvSpPr>
          <p:nvPr>
            <p:ph type="body" idx="1"/>
          </p:nvPr>
        </p:nvSpPr>
        <p:spPr/>
        <p:txBody>
          <a:bodyPr>
            <a:normAutofit fontScale="77500" lnSpcReduction="20000"/>
          </a:bodyPr>
          <a:lstStyle/>
          <a:p>
            <a:endParaRPr lang="en-US" dirty="0" smtClean="0">
              <a:solidFill>
                <a:schemeClr val="accent1">
                  <a:lumMod val="75000"/>
                </a:schemeClr>
              </a:solidFill>
            </a:endParaRPr>
          </a:p>
          <a:p>
            <a:pPr algn="ctr"/>
            <a:r>
              <a:rPr lang="en-US" sz="3000" dirty="0" smtClean="0">
                <a:solidFill>
                  <a:schemeClr val="accent1">
                    <a:lumMod val="75000"/>
                  </a:schemeClr>
                </a:solidFill>
              </a:rPr>
              <a:t>Medical </a:t>
            </a:r>
            <a:r>
              <a:rPr lang="en-US" sz="3000" dirty="0">
                <a:solidFill>
                  <a:schemeClr val="accent1">
                    <a:lumMod val="75000"/>
                  </a:schemeClr>
                </a:solidFill>
              </a:rPr>
              <a:t>and Assault </a:t>
            </a:r>
            <a:r>
              <a:rPr lang="en-US" sz="3000" dirty="0" smtClean="0">
                <a:solidFill>
                  <a:schemeClr val="accent1">
                    <a:lumMod val="75000"/>
                  </a:schemeClr>
                </a:solidFill>
              </a:rPr>
              <a:t>History</a:t>
            </a:r>
          </a:p>
          <a:p>
            <a:endParaRPr lang="en-US" dirty="0"/>
          </a:p>
        </p:txBody>
      </p:sp>
      <p:sp>
        <p:nvSpPr>
          <p:cNvPr id="3" name="Content Placeholder 2"/>
          <p:cNvSpPr>
            <a:spLocks noGrp="1"/>
          </p:cNvSpPr>
          <p:nvPr>
            <p:ph sz="half" idx="2"/>
          </p:nvPr>
        </p:nvSpPr>
        <p:spPr/>
        <p:txBody>
          <a:bodyPr>
            <a:normAutofit/>
          </a:bodyPr>
          <a:lstStyle/>
          <a:p>
            <a:r>
              <a:rPr lang="en-US" dirty="0" smtClean="0"/>
              <a:t>1. How was the sexual assault documented? </a:t>
            </a:r>
          </a:p>
          <a:p>
            <a:r>
              <a:rPr lang="en-US" dirty="0" smtClean="0"/>
              <a:t>      Ex: </a:t>
            </a:r>
            <a:r>
              <a:rPr lang="en-US" dirty="0"/>
              <a:t>W</a:t>
            </a:r>
            <a:r>
              <a:rPr lang="en-US" dirty="0" smtClean="0"/>
              <a:t>as there enough detail of the SA or      	not enough to determine where to 	collect evidence?</a:t>
            </a:r>
          </a:p>
          <a:p>
            <a:r>
              <a:rPr lang="en-US" dirty="0" smtClean="0"/>
              <a:t>2.  Was consent obtained for the exam?</a:t>
            </a:r>
          </a:p>
          <a:p>
            <a:r>
              <a:rPr lang="en-US" dirty="0" smtClean="0"/>
              <a:t>3. Were labs ordered if indicated, such as, toxicology screen?</a:t>
            </a:r>
          </a:p>
        </p:txBody>
      </p:sp>
      <p:sp>
        <p:nvSpPr>
          <p:cNvPr id="6" name="Text Placeholder 5"/>
          <p:cNvSpPr>
            <a:spLocks noGrp="1"/>
          </p:cNvSpPr>
          <p:nvPr>
            <p:ph type="body" sz="quarter" idx="3"/>
          </p:nvPr>
        </p:nvSpPr>
        <p:spPr/>
        <p:txBody>
          <a:bodyPr>
            <a:normAutofit fontScale="40000" lnSpcReduction="20000"/>
          </a:bodyPr>
          <a:lstStyle/>
          <a:p>
            <a:pPr algn="ctr"/>
            <a:endParaRPr lang="en-US" dirty="0" smtClean="0">
              <a:solidFill>
                <a:schemeClr val="accent1">
                  <a:lumMod val="75000"/>
                </a:schemeClr>
              </a:solidFill>
            </a:endParaRPr>
          </a:p>
          <a:p>
            <a:pPr algn="ctr"/>
            <a:r>
              <a:rPr lang="en-US" sz="4400" dirty="0" smtClean="0">
                <a:solidFill>
                  <a:schemeClr val="accent1">
                    <a:lumMod val="75000"/>
                  </a:schemeClr>
                </a:solidFill>
              </a:rPr>
              <a:t>Evidence </a:t>
            </a:r>
            <a:r>
              <a:rPr lang="en-US" sz="4400" dirty="0">
                <a:solidFill>
                  <a:schemeClr val="accent1">
                    <a:lumMod val="75000"/>
                  </a:schemeClr>
                </a:solidFill>
              </a:rPr>
              <a:t>Collection and </a:t>
            </a:r>
            <a:r>
              <a:rPr lang="en-US" sz="4400" dirty="0" smtClean="0">
                <a:solidFill>
                  <a:schemeClr val="accent1">
                    <a:lumMod val="75000"/>
                  </a:schemeClr>
                </a:solidFill>
              </a:rPr>
              <a:t>Documentation</a:t>
            </a:r>
            <a:endParaRPr lang="en-US" sz="4400" dirty="0">
              <a:solidFill>
                <a:schemeClr val="accent1">
                  <a:lumMod val="75000"/>
                </a:schemeClr>
              </a:solidFill>
            </a:endParaRPr>
          </a:p>
          <a:p>
            <a:endParaRPr lang="en-US" dirty="0"/>
          </a:p>
        </p:txBody>
      </p:sp>
      <p:sp>
        <p:nvSpPr>
          <p:cNvPr id="7" name="Content Placeholder 6"/>
          <p:cNvSpPr>
            <a:spLocks noGrp="1"/>
          </p:cNvSpPr>
          <p:nvPr>
            <p:ph sz="quarter" idx="4"/>
          </p:nvPr>
        </p:nvSpPr>
        <p:spPr/>
        <p:txBody>
          <a:bodyPr/>
          <a:lstStyle/>
          <a:p>
            <a:r>
              <a:rPr lang="en-US" dirty="0" smtClean="0"/>
              <a:t>1. Is </a:t>
            </a:r>
            <a:r>
              <a:rPr lang="en-US" dirty="0"/>
              <a:t>the chain of custody completed?</a:t>
            </a:r>
          </a:p>
          <a:p>
            <a:r>
              <a:rPr lang="en-US" dirty="0"/>
              <a:t>2.  Does evidence collection correspond to the description of the sexual assault history?</a:t>
            </a:r>
          </a:p>
          <a:p>
            <a:r>
              <a:rPr lang="en-US" dirty="0"/>
              <a:t>3.  Was evidence properly packaged and stored?</a:t>
            </a:r>
          </a:p>
          <a:p>
            <a:endParaRPr lang="en-US" dirty="0"/>
          </a:p>
        </p:txBody>
      </p:sp>
      <p:sp>
        <p:nvSpPr>
          <p:cNvPr id="9" name="Slide Number Placeholder 8"/>
          <p:cNvSpPr>
            <a:spLocks noGrp="1"/>
          </p:cNvSpPr>
          <p:nvPr>
            <p:ph type="sldNum" sz="quarter" idx="12"/>
          </p:nvPr>
        </p:nvSpPr>
        <p:spPr/>
        <p:txBody>
          <a:bodyPr/>
          <a:lstStyle/>
          <a:p>
            <a:fld id="{51EBDBDD-5108-49E9-B047-5975F60BA7AA}" type="slidenum">
              <a:rPr lang="en-US" smtClean="0"/>
              <a:t>11</a:t>
            </a:fld>
            <a:endParaRPr lang="en-US"/>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47950173"/>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9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Components, Cont’d</a:t>
            </a:r>
            <a:endParaRPr lang="en-US" dirty="0"/>
          </a:p>
        </p:txBody>
      </p:sp>
      <p:sp>
        <p:nvSpPr>
          <p:cNvPr id="4" name="Text Placeholder 3"/>
          <p:cNvSpPr>
            <a:spLocks noGrp="1"/>
          </p:cNvSpPr>
          <p:nvPr>
            <p:ph type="body" idx="1"/>
          </p:nvPr>
        </p:nvSpPr>
        <p:spPr/>
        <p:txBody>
          <a:bodyPr>
            <a:normAutofit fontScale="70000" lnSpcReduction="20000"/>
          </a:bodyPr>
          <a:lstStyle/>
          <a:p>
            <a:endParaRPr lang="en-US" sz="2800" dirty="0" smtClean="0">
              <a:solidFill>
                <a:schemeClr val="accent1">
                  <a:lumMod val="75000"/>
                </a:schemeClr>
              </a:solidFill>
            </a:endParaRPr>
          </a:p>
          <a:p>
            <a:r>
              <a:rPr lang="en-US" sz="2800" dirty="0" smtClean="0">
                <a:solidFill>
                  <a:schemeClr val="accent1">
                    <a:lumMod val="75000"/>
                  </a:schemeClr>
                </a:solidFill>
              </a:rPr>
              <a:t>Photo Reviews</a:t>
            </a:r>
            <a:endParaRPr lang="en-US" sz="2800" dirty="0">
              <a:solidFill>
                <a:schemeClr val="accent1">
                  <a:lumMod val="75000"/>
                </a:schemeClr>
              </a:solidFill>
            </a:endParaRPr>
          </a:p>
          <a:p>
            <a:endParaRPr lang="en-US" dirty="0"/>
          </a:p>
        </p:txBody>
      </p:sp>
      <p:sp>
        <p:nvSpPr>
          <p:cNvPr id="3" name="Content Placeholder 2"/>
          <p:cNvSpPr>
            <a:spLocks noGrp="1"/>
          </p:cNvSpPr>
          <p:nvPr>
            <p:ph sz="half" idx="2"/>
          </p:nvPr>
        </p:nvSpPr>
        <p:spPr/>
        <p:txBody>
          <a:bodyPr>
            <a:normAutofit/>
          </a:bodyPr>
          <a:lstStyle/>
          <a:p>
            <a:pPr>
              <a:buFont typeface="Arial" panose="020B0604020202020204" pitchFamily="34" charset="0"/>
              <a:buChar char="•"/>
            </a:pPr>
            <a:r>
              <a:rPr lang="en-US" dirty="0" smtClean="0">
                <a:solidFill>
                  <a:schemeClr val="tx1"/>
                </a:solidFill>
              </a:rPr>
              <a:t>Do the quality of the photographs depict the injury with the proper lighting?</a:t>
            </a:r>
          </a:p>
          <a:p>
            <a:pPr>
              <a:buFont typeface="Arial" panose="020B0604020202020204" pitchFamily="34" charset="0"/>
              <a:buChar char="•"/>
            </a:pPr>
            <a:r>
              <a:rPr lang="en-US" dirty="0" smtClean="0">
                <a:solidFill>
                  <a:schemeClr val="tx1"/>
                </a:solidFill>
              </a:rPr>
              <a:t>Are the photographs labeled in an orderly  and proper manner?</a:t>
            </a:r>
          </a:p>
          <a:p>
            <a:pPr>
              <a:buFont typeface="Arial" panose="020B0604020202020204" pitchFamily="34" charset="0"/>
              <a:buChar char="•"/>
            </a:pPr>
            <a:r>
              <a:rPr lang="en-US" dirty="0" smtClean="0">
                <a:solidFill>
                  <a:schemeClr val="tx1"/>
                </a:solidFill>
              </a:rPr>
              <a:t>Do the photographs align with the body diagrams and photo log?</a:t>
            </a:r>
          </a:p>
        </p:txBody>
      </p:sp>
      <p:sp>
        <p:nvSpPr>
          <p:cNvPr id="5" name="Text Placeholder 4"/>
          <p:cNvSpPr>
            <a:spLocks noGrp="1"/>
          </p:cNvSpPr>
          <p:nvPr>
            <p:ph type="body" sz="quarter" idx="3"/>
          </p:nvPr>
        </p:nvSpPr>
        <p:spPr/>
        <p:txBody>
          <a:bodyPr>
            <a:normAutofit fontScale="85000" lnSpcReduction="20000"/>
          </a:bodyPr>
          <a:lstStyle/>
          <a:p>
            <a:endParaRPr lang="en-US" sz="2400" dirty="0" smtClean="0">
              <a:solidFill>
                <a:schemeClr val="accent1">
                  <a:lumMod val="75000"/>
                </a:schemeClr>
              </a:solidFill>
            </a:endParaRPr>
          </a:p>
          <a:p>
            <a:r>
              <a:rPr lang="en-US" sz="2400" dirty="0" smtClean="0">
                <a:solidFill>
                  <a:schemeClr val="accent1">
                    <a:lumMod val="75000"/>
                  </a:schemeClr>
                </a:solidFill>
              </a:rPr>
              <a:t>Medications </a:t>
            </a:r>
            <a:r>
              <a:rPr lang="en-US" sz="2400" dirty="0">
                <a:solidFill>
                  <a:schemeClr val="accent1">
                    <a:lumMod val="75000"/>
                  </a:schemeClr>
                </a:solidFill>
              </a:rPr>
              <a:t>and </a:t>
            </a:r>
            <a:r>
              <a:rPr lang="en-US" sz="2400" dirty="0" smtClean="0">
                <a:solidFill>
                  <a:schemeClr val="accent1">
                    <a:lumMod val="75000"/>
                  </a:schemeClr>
                </a:solidFill>
              </a:rPr>
              <a:t>Referrals</a:t>
            </a:r>
            <a:endParaRPr lang="en-US" sz="2400" dirty="0">
              <a:solidFill>
                <a:schemeClr val="accent1">
                  <a:lumMod val="75000"/>
                </a:schemeClr>
              </a:solidFill>
            </a:endParaRPr>
          </a:p>
          <a:p>
            <a:endParaRPr lang="en-US" dirty="0"/>
          </a:p>
        </p:txBody>
      </p:sp>
      <p:sp>
        <p:nvSpPr>
          <p:cNvPr id="6" name="Content Placeholder 5"/>
          <p:cNvSpPr>
            <a:spLocks noGrp="1"/>
          </p:cNvSpPr>
          <p:nvPr>
            <p:ph sz="quarter" idx="4"/>
          </p:nvPr>
        </p:nvSpPr>
        <p:spPr/>
        <p:txBody>
          <a:bodyPr/>
          <a:lstStyle/>
          <a:p>
            <a:pPr>
              <a:buFont typeface="Arial" panose="020B0604020202020204" pitchFamily="34" charset="0"/>
              <a:buChar char="•"/>
            </a:pPr>
            <a:r>
              <a:rPr lang="en-US" dirty="0"/>
              <a:t>Are medication allergies documented? </a:t>
            </a:r>
          </a:p>
          <a:p>
            <a:pPr>
              <a:buFont typeface="Arial" panose="020B0604020202020204" pitchFamily="34" charset="0"/>
              <a:buChar char="•"/>
            </a:pPr>
            <a:r>
              <a:rPr lang="en-US" dirty="0"/>
              <a:t> Were the appropriate medications given? </a:t>
            </a:r>
          </a:p>
          <a:p>
            <a:pPr>
              <a:buFont typeface="Arial" panose="020B0604020202020204" pitchFamily="34" charset="0"/>
              <a:buChar char="•"/>
            </a:pPr>
            <a:r>
              <a:rPr lang="en-US" dirty="0"/>
              <a:t> Were STI and/or pregnancy prophylaxis recommended and documented, if indicated? </a:t>
            </a:r>
          </a:p>
          <a:p>
            <a:pPr>
              <a:buFont typeface="Arial" panose="020B0604020202020204" pitchFamily="34" charset="0"/>
              <a:buChar char="•"/>
            </a:pPr>
            <a:r>
              <a:rPr lang="en-US" dirty="0"/>
              <a:t> Are appropriate referrals and follow-up appointments documented?</a:t>
            </a:r>
            <a:endParaRPr lang="en-US" u="sng" dirty="0">
              <a:solidFill>
                <a:schemeClr val="accent1">
                  <a:lumMod val="75000"/>
                </a:schemeClr>
              </a:solidFill>
            </a:endParaRPr>
          </a:p>
          <a:p>
            <a:endParaRPr lang="en-US" dirty="0"/>
          </a:p>
        </p:txBody>
      </p:sp>
      <p:sp>
        <p:nvSpPr>
          <p:cNvPr id="9" name="Slide Number Placeholder 8"/>
          <p:cNvSpPr>
            <a:spLocks noGrp="1"/>
          </p:cNvSpPr>
          <p:nvPr>
            <p:ph type="sldNum" sz="quarter" idx="12"/>
          </p:nvPr>
        </p:nvSpPr>
        <p:spPr/>
        <p:txBody>
          <a:bodyPr/>
          <a:lstStyle/>
          <a:p>
            <a:fld id="{51EBDBDD-5108-49E9-B047-5975F60BA7AA}" type="slidenum">
              <a:rPr lang="en-US" smtClean="0"/>
              <a:t>12</a:t>
            </a:fld>
            <a:endParaRPr lang="en-US"/>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1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825589"/>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702"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Components, Cont’d</a:t>
            </a:r>
            <a:endParaRPr lang="en-US" dirty="0"/>
          </a:p>
        </p:txBody>
      </p:sp>
      <p:sp>
        <p:nvSpPr>
          <p:cNvPr id="3" name="Content Placeholder 2"/>
          <p:cNvSpPr>
            <a:spLocks noGrp="1"/>
          </p:cNvSpPr>
          <p:nvPr>
            <p:ph idx="1"/>
          </p:nvPr>
        </p:nvSpPr>
        <p:spPr/>
        <p:txBody>
          <a:bodyPr>
            <a:normAutofit/>
          </a:bodyPr>
          <a:lstStyle/>
          <a:p>
            <a:pPr algn="ctr"/>
            <a:r>
              <a:rPr lang="en-US" sz="3600" dirty="0" smtClean="0">
                <a:solidFill>
                  <a:schemeClr val="accent1">
                    <a:lumMod val="75000"/>
                  </a:schemeClr>
                </a:solidFill>
              </a:rPr>
              <a:t>ADDITIONAL NARRATIVE, COMMENTS, OR RECOMMENDATIONS SECTION</a:t>
            </a:r>
          </a:p>
          <a:p>
            <a:pPr>
              <a:buFont typeface="Wingdings" panose="05000000000000000000" pitchFamily="2" charset="2"/>
              <a:buChar char="§"/>
            </a:pPr>
            <a:r>
              <a:rPr lang="en-US" sz="3600" dirty="0" smtClean="0"/>
              <a:t>BLANK FORM or</a:t>
            </a:r>
          </a:p>
          <a:p>
            <a:pPr>
              <a:buFont typeface="Wingdings" panose="05000000000000000000" pitchFamily="2" charset="2"/>
              <a:buChar char="§"/>
            </a:pPr>
            <a:r>
              <a:rPr lang="en-US" sz="3600" dirty="0" smtClean="0"/>
              <a:t>COMMENTS SECTION</a:t>
            </a:r>
            <a:endParaRPr lang="en-US" sz="3600" dirty="0"/>
          </a:p>
        </p:txBody>
      </p:sp>
      <p:sp>
        <p:nvSpPr>
          <p:cNvPr id="6" name="Slide Number Placeholder 5"/>
          <p:cNvSpPr>
            <a:spLocks noGrp="1"/>
          </p:cNvSpPr>
          <p:nvPr>
            <p:ph type="sldNum" sz="quarter" idx="12"/>
          </p:nvPr>
        </p:nvSpPr>
        <p:spPr/>
        <p:txBody>
          <a:bodyPr/>
          <a:lstStyle/>
          <a:p>
            <a:fld id="{51EBDBDD-5108-49E9-B047-5975F60BA7AA}" type="slidenum">
              <a:rPr lang="en-US" smtClean="0"/>
              <a:t>13</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01292105"/>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SANE PCR Forms</a:t>
            </a:r>
            <a:endParaRPr lang="en-US" dirty="0"/>
          </a:p>
        </p:txBody>
      </p:sp>
      <p:sp>
        <p:nvSpPr>
          <p:cNvPr id="5" name="Slide Number Placeholder 4"/>
          <p:cNvSpPr>
            <a:spLocks noGrp="1"/>
          </p:cNvSpPr>
          <p:nvPr>
            <p:ph type="sldNum" sz="quarter" idx="12"/>
          </p:nvPr>
        </p:nvSpPr>
        <p:spPr/>
        <p:txBody>
          <a:bodyPr/>
          <a:lstStyle/>
          <a:p>
            <a:fld id="{51EBDBDD-5108-49E9-B047-5975F60BA7AA}" type="slidenum">
              <a:rPr lang="en-US" smtClean="0"/>
              <a:t>14</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99017934"/>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817"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23528" y="0"/>
            <a:ext cx="9440468" cy="6359844"/>
          </a:xfrm>
          <a:prstGeom prst="rect">
            <a:avLst/>
          </a:prstGeom>
          <a:solidFill>
            <a:schemeClr val="tx1"/>
          </a:solidFill>
        </p:spPr>
      </p:pic>
      <p:sp>
        <p:nvSpPr>
          <p:cNvPr id="4" name="Slide Number Placeholder 3"/>
          <p:cNvSpPr>
            <a:spLocks noGrp="1"/>
          </p:cNvSpPr>
          <p:nvPr>
            <p:ph type="sldNum" sz="quarter" idx="12"/>
          </p:nvPr>
        </p:nvSpPr>
        <p:spPr/>
        <p:txBody>
          <a:bodyPr/>
          <a:lstStyle/>
          <a:p>
            <a:fld id="{51EBDBDD-5108-49E9-B047-5975F60BA7AA}" type="slidenum">
              <a:rPr lang="en-US" smtClean="0"/>
              <a:t>15</a:t>
            </a:fld>
            <a:endParaRPr lang="en-US"/>
          </a:p>
        </p:txBody>
      </p:sp>
    </p:spTree>
    <p:extLst>
      <p:ext uri="{BB962C8B-B14F-4D97-AF65-F5344CB8AC3E}">
        <p14:creationId xmlns:p14="http://schemas.microsoft.com/office/powerpoint/2010/main" val="3488543388"/>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4702" y="132486"/>
            <a:ext cx="8985380" cy="6128353"/>
          </a:xfrm>
          <a:prstGeom prst="rect">
            <a:avLst/>
          </a:prstGeom>
          <a:solidFill>
            <a:schemeClr val="tx1">
              <a:lumMod val="95000"/>
            </a:schemeClr>
          </a:solidFill>
        </p:spPr>
      </p:pic>
      <p:sp>
        <p:nvSpPr>
          <p:cNvPr id="5" name="Slide Number Placeholder 4"/>
          <p:cNvSpPr>
            <a:spLocks noGrp="1"/>
          </p:cNvSpPr>
          <p:nvPr>
            <p:ph type="sldNum" sz="quarter" idx="12"/>
          </p:nvPr>
        </p:nvSpPr>
        <p:spPr/>
        <p:txBody>
          <a:bodyPr/>
          <a:lstStyle/>
          <a:p>
            <a:fld id="{51EBDBDD-5108-49E9-B047-5975F60BA7AA}" type="slidenum">
              <a:rPr lang="en-US" smtClean="0"/>
              <a:t>16</a:t>
            </a:fld>
            <a:endParaRPr lang="en-US"/>
          </a:p>
        </p:txBody>
      </p:sp>
    </p:spTree>
    <p:extLst>
      <p:ext uri="{BB962C8B-B14F-4D97-AF65-F5344CB8AC3E}">
        <p14:creationId xmlns:p14="http://schemas.microsoft.com/office/powerpoint/2010/main" val="603867021"/>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2229" y="475861"/>
            <a:ext cx="9032032" cy="5324535"/>
          </a:xfrm>
          <a:prstGeom prst="rect">
            <a:avLst/>
          </a:prstGeom>
        </p:spPr>
        <p:txBody>
          <a:bodyPr wrap="square">
            <a:spAutoFit/>
          </a:bodyPr>
          <a:lstStyle/>
          <a:p>
            <a:r>
              <a:rPr lang="en-US" sz="2000" dirty="0" smtClean="0"/>
              <a:t>PART I</a:t>
            </a:r>
          </a:p>
          <a:p>
            <a:r>
              <a:rPr lang="en-US" sz="2000" dirty="0" smtClean="0"/>
              <a:t>Age </a:t>
            </a:r>
            <a:r>
              <a:rPr lang="en-US" sz="2000" dirty="0"/>
              <a:t>of patient _____________ </a:t>
            </a:r>
            <a:endParaRPr lang="en-US" sz="2000" dirty="0" smtClean="0"/>
          </a:p>
          <a:p>
            <a:r>
              <a:rPr lang="en-US" sz="2000" dirty="0" smtClean="0"/>
              <a:t>Examining </a:t>
            </a:r>
            <a:r>
              <a:rPr lang="en-US" sz="2000" dirty="0"/>
              <a:t>SANE</a:t>
            </a:r>
            <a:r>
              <a:rPr lang="en-US" sz="2000" dirty="0" smtClean="0"/>
              <a:t>______________________ __  </a:t>
            </a:r>
          </a:p>
          <a:p>
            <a:r>
              <a:rPr lang="en-US" sz="2000" dirty="0" smtClean="0"/>
              <a:t>Date </a:t>
            </a:r>
            <a:r>
              <a:rPr lang="en-US" sz="2000" dirty="0"/>
              <a:t>of Exam</a:t>
            </a:r>
            <a:r>
              <a:rPr lang="en-US" sz="2000" dirty="0" smtClean="0"/>
              <a:t>_________________</a:t>
            </a:r>
          </a:p>
          <a:p>
            <a:r>
              <a:rPr lang="en-US" sz="2000" dirty="0" smtClean="0"/>
              <a:t> </a:t>
            </a:r>
            <a:r>
              <a:rPr lang="en-US" sz="2000" dirty="0"/>
              <a:t>Reviewed by</a:t>
            </a:r>
            <a:r>
              <a:rPr lang="en-US" sz="2000" dirty="0" smtClean="0"/>
              <a:t>___________________________</a:t>
            </a:r>
          </a:p>
          <a:p>
            <a:r>
              <a:rPr lang="en-US" sz="2000" dirty="0" smtClean="0"/>
              <a:t> </a:t>
            </a:r>
            <a:r>
              <a:rPr lang="en-US" sz="2000" dirty="0"/>
              <a:t>Review Date _________________ </a:t>
            </a:r>
            <a:endParaRPr lang="en-US" sz="2000" dirty="0" smtClean="0"/>
          </a:p>
          <a:p>
            <a:r>
              <a:rPr lang="en-US" sz="2000" dirty="0" smtClean="0"/>
              <a:t>Write:  </a:t>
            </a:r>
            <a:r>
              <a:rPr lang="en-US" sz="2000" u="sng" dirty="0" smtClean="0"/>
              <a:t>Yes</a:t>
            </a:r>
            <a:r>
              <a:rPr lang="en-US" sz="2000" dirty="0" smtClean="0"/>
              <a:t>   </a:t>
            </a:r>
            <a:r>
              <a:rPr lang="en-US" sz="2000" u="sng" dirty="0" smtClean="0"/>
              <a:t>No</a:t>
            </a:r>
            <a:r>
              <a:rPr lang="en-US" sz="2000" dirty="0" smtClean="0"/>
              <a:t>   </a:t>
            </a:r>
            <a:r>
              <a:rPr lang="en-US" sz="2000" u="sng" dirty="0" smtClean="0"/>
              <a:t>Not </a:t>
            </a:r>
            <a:r>
              <a:rPr lang="en-US" sz="2000" u="sng" dirty="0"/>
              <a:t>Applicable </a:t>
            </a:r>
            <a:endParaRPr lang="en-US" sz="2000" u="sng" dirty="0" smtClean="0"/>
          </a:p>
          <a:p>
            <a:pPr marL="342900" indent="-342900">
              <a:buFont typeface="+mj-lt"/>
              <a:buAutoNum type="arabicPeriod"/>
            </a:pPr>
            <a:r>
              <a:rPr lang="en-US" sz="2000" dirty="0" smtClean="0"/>
              <a:t>Is </a:t>
            </a:r>
            <a:r>
              <a:rPr lang="en-US" sz="2000" dirty="0"/>
              <a:t>the exam start time written on medical record</a:t>
            </a:r>
            <a:r>
              <a:rPr lang="en-US" sz="2000" dirty="0" smtClean="0"/>
              <a:t>?</a:t>
            </a:r>
          </a:p>
          <a:p>
            <a:pPr marL="342900" indent="-342900">
              <a:buFont typeface="+mj-lt"/>
              <a:buAutoNum type="arabicPeriod"/>
            </a:pPr>
            <a:r>
              <a:rPr lang="en-US" sz="2000" dirty="0" smtClean="0"/>
              <a:t>Are </a:t>
            </a:r>
            <a:r>
              <a:rPr lang="en-US" sz="2000" dirty="0"/>
              <a:t>vital signs documented on medical record? </a:t>
            </a:r>
            <a:endParaRPr lang="en-US" sz="2000" dirty="0" smtClean="0"/>
          </a:p>
          <a:p>
            <a:pPr marL="342900" indent="-342900">
              <a:buFont typeface="+mj-lt"/>
              <a:buAutoNum type="arabicPeriod"/>
            </a:pPr>
            <a:r>
              <a:rPr lang="en-US" sz="2000" dirty="0" smtClean="0"/>
              <a:t>Is </a:t>
            </a:r>
            <a:r>
              <a:rPr lang="en-US" sz="2000" dirty="0"/>
              <a:t>STD prophylaxis documented on SANE report? </a:t>
            </a:r>
            <a:endParaRPr lang="en-US" sz="2000" dirty="0" smtClean="0"/>
          </a:p>
          <a:p>
            <a:pPr marL="342900" indent="-342900">
              <a:buFont typeface="+mj-lt"/>
              <a:buAutoNum type="arabicPeriod"/>
            </a:pPr>
            <a:r>
              <a:rPr lang="en-US" sz="2000" dirty="0" smtClean="0"/>
              <a:t>Is </a:t>
            </a:r>
            <a:r>
              <a:rPr lang="en-US" sz="2000" dirty="0"/>
              <a:t>STD prophylaxis documented on medical record? 12</a:t>
            </a:r>
            <a:r>
              <a:rPr lang="en-US" sz="2000" dirty="0" smtClean="0"/>
              <a:t>.</a:t>
            </a:r>
          </a:p>
          <a:p>
            <a:pPr marL="342900" indent="-342900">
              <a:buFont typeface="+mj-lt"/>
              <a:buAutoNum type="arabicPeriod"/>
            </a:pPr>
            <a:r>
              <a:rPr lang="en-US" sz="2000" dirty="0" smtClean="0"/>
              <a:t>Is </a:t>
            </a:r>
            <a:r>
              <a:rPr lang="en-US" sz="2000" dirty="0"/>
              <a:t>pregnancy prevention documented on SANE report? </a:t>
            </a:r>
          </a:p>
          <a:p>
            <a:pPr marL="342900" indent="-342900">
              <a:buFont typeface="+mj-lt"/>
              <a:buAutoNum type="arabicPeriod"/>
            </a:pPr>
            <a:r>
              <a:rPr lang="en-US" sz="2000" dirty="0" smtClean="0"/>
              <a:t>Is </a:t>
            </a:r>
            <a:r>
              <a:rPr lang="en-US" sz="2000" dirty="0"/>
              <a:t>pregnancy prevention documented on medical record? </a:t>
            </a:r>
          </a:p>
          <a:p>
            <a:pPr marL="342900" indent="-342900">
              <a:buFont typeface="+mj-lt"/>
              <a:buAutoNum type="arabicPeriod"/>
            </a:pPr>
            <a:r>
              <a:rPr lang="en-US" sz="2000" dirty="0" smtClean="0"/>
              <a:t>Is </a:t>
            </a:r>
            <a:r>
              <a:rPr lang="en-US" sz="2000" dirty="0"/>
              <a:t>there a signed consent for the exam from the patient or legal guardian? </a:t>
            </a:r>
            <a:endParaRPr lang="en-US" sz="2000" dirty="0" smtClean="0"/>
          </a:p>
          <a:p>
            <a:pPr marL="342900" indent="-342900">
              <a:buFont typeface="+mj-lt"/>
              <a:buAutoNum type="arabicPeriod"/>
            </a:pPr>
            <a:r>
              <a:rPr lang="en-US" sz="2000" dirty="0" smtClean="0"/>
              <a:t>Is </a:t>
            </a:r>
            <a:r>
              <a:rPr lang="en-US" sz="2000" dirty="0"/>
              <a:t>the time of the assault documented on the SANE report? </a:t>
            </a:r>
            <a:endParaRPr lang="en-US" sz="2000" dirty="0" smtClean="0"/>
          </a:p>
          <a:p>
            <a:pPr marL="342900" indent="-342900">
              <a:buFont typeface="+mj-lt"/>
              <a:buAutoNum type="arabicPeriod"/>
            </a:pPr>
            <a:r>
              <a:rPr lang="en-US" sz="2000" dirty="0" smtClean="0"/>
              <a:t>Are </a:t>
            </a:r>
            <a:r>
              <a:rPr lang="en-US" sz="2000" dirty="0"/>
              <a:t>appropriate medical referrals documented on aftercare instructions? </a:t>
            </a:r>
            <a:endParaRPr lang="en-US" sz="2000" dirty="0" smtClean="0"/>
          </a:p>
          <a:p>
            <a:pPr marL="342900" indent="-342900">
              <a:buFont typeface="+mj-lt"/>
              <a:buAutoNum type="arabicPeriod"/>
            </a:pPr>
            <a:r>
              <a:rPr lang="en-US" sz="2000" dirty="0" smtClean="0"/>
              <a:t>Is </a:t>
            </a:r>
            <a:r>
              <a:rPr lang="en-US" sz="2000" dirty="0"/>
              <a:t>the PERK number written after the MR number on the SANE report</a:t>
            </a:r>
            <a:r>
              <a:rPr lang="en-US" sz="2000" dirty="0" smtClean="0"/>
              <a:t>?</a:t>
            </a:r>
          </a:p>
        </p:txBody>
      </p:sp>
      <p:sp>
        <p:nvSpPr>
          <p:cNvPr id="5" name="Slide Number Placeholder 4"/>
          <p:cNvSpPr>
            <a:spLocks noGrp="1"/>
          </p:cNvSpPr>
          <p:nvPr>
            <p:ph type="sldNum" sz="quarter" idx="12"/>
          </p:nvPr>
        </p:nvSpPr>
        <p:spPr/>
        <p:txBody>
          <a:bodyPr/>
          <a:lstStyle/>
          <a:p>
            <a:fld id="{51EBDBDD-5108-49E9-B047-5975F60BA7AA}" type="slidenum">
              <a:rPr lang="en-US" smtClean="0"/>
              <a:t>17</a:t>
            </a:fld>
            <a:endParaRPr lang="en-US"/>
          </a:p>
        </p:txBody>
      </p:sp>
    </p:spTree>
    <p:extLst>
      <p:ext uri="{BB962C8B-B14F-4D97-AF65-F5344CB8AC3E}">
        <p14:creationId xmlns:p14="http://schemas.microsoft.com/office/powerpoint/2010/main" val="620522894"/>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5576" y="1007706"/>
            <a:ext cx="10562253" cy="4370427"/>
          </a:xfrm>
          <a:prstGeom prst="rect">
            <a:avLst/>
          </a:prstGeom>
        </p:spPr>
        <p:txBody>
          <a:bodyPr wrap="square">
            <a:spAutoFit/>
          </a:bodyPr>
          <a:lstStyle/>
          <a:p>
            <a:r>
              <a:rPr lang="en-US" dirty="0" smtClean="0"/>
              <a:t>PART II</a:t>
            </a:r>
          </a:p>
          <a:p>
            <a:r>
              <a:rPr lang="en-US" sz="2000" dirty="0" smtClean="0"/>
              <a:t>Age </a:t>
            </a:r>
            <a:r>
              <a:rPr lang="en-US" sz="2000" dirty="0"/>
              <a:t>of patient _____________ </a:t>
            </a:r>
            <a:endParaRPr lang="en-US" sz="2000" dirty="0" smtClean="0"/>
          </a:p>
          <a:p>
            <a:r>
              <a:rPr lang="en-US" sz="2000" dirty="0" smtClean="0"/>
              <a:t>Examining </a:t>
            </a:r>
            <a:r>
              <a:rPr lang="en-US" sz="2000" dirty="0"/>
              <a:t>SANE________________________________ Date of Exam_________________ </a:t>
            </a:r>
            <a:endParaRPr lang="en-US" sz="2000" dirty="0" smtClean="0"/>
          </a:p>
          <a:p>
            <a:r>
              <a:rPr lang="en-US" sz="2000" dirty="0" smtClean="0"/>
              <a:t>Reviewed </a:t>
            </a:r>
            <a:r>
              <a:rPr lang="en-US" sz="2000" dirty="0"/>
              <a:t>by____________________________________ Review Date _________________ </a:t>
            </a:r>
            <a:endParaRPr lang="en-US" sz="2000" dirty="0" smtClean="0"/>
          </a:p>
          <a:p>
            <a:r>
              <a:rPr lang="en-US" sz="2000" dirty="0" smtClean="0"/>
              <a:t>Write:  </a:t>
            </a:r>
            <a:r>
              <a:rPr lang="en-US" sz="2000" u="sng" dirty="0" smtClean="0"/>
              <a:t>Yes</a:t>
            </a:r>
            <a:r>
              <a:rPr lang="en-US" sz="2000" dirty="0" smtClean="0"/>
              <a:t>  </a:t>
            </a:r>
            <a:r>
              <a:rPr lang="en-US" sz="2000" u="sng" dirty="0" smtClean="0"/>
              <a:t>No</a:t>
            </a:r>
            <a:r>
              <a:rPr lang="en-US" sz="2000" dirty="0" smtClean="0"/>
              <a:t>  </a:t>
            </a:r>
            <a:r>
              <a:rPr lang="en-US" sz="2000" u="sng" dirty="0" smtClean="0"/>
              <a:t>Not </a:t>
            </a:r>
            <a:r>
              <a:rPr lang="en-US" sz="2000" u="sng" dirty="0"/>
              <a:t>Applicable </a:t>
            </a:r>
            <a:endParaRPr lang="en-US" sz="2000" u="sng" dirty="0" smtClean="0"/>
          </a:p>
          <a:p>
            <a:r>
              <a:rPr lang="en-US" sz="2000" dirty="0" smtClean="0"/>
              <a:t>11. </a:t>
            </a:r>
            <a:r>
              <a:rPr lang="en-US" sz="2000" dirty="0"/>
              <a:t>If appropriate to the history, was the DFSA documented on the SANE report? </a:t>
            </a:r>
            <a:endParaRPr lang="en-US" sz="2000" dirty="0" smtClean="0"/>
          </a:p>
          <a:p>
            <a:r>
              <a:rPr lang="en-US" sz="2000" dirty="0" smtClean="0"/>
              <a:t>12. </a:t>
            </a:r>
            <a:r>
              <a:rPr lang="en-US" sz="2000" dirty="0"/>
              <a:t>Is all handwriting legible? </a:t>
            </a:r>
            <a:endParaRPr lang="en-US" sz="2000" dirty="0" smtClean="0"/>
          </a:p>
          <a:p>
            <a:r>
              <a:rPr lang="en-US" sz="2000" dirty="0" smtClean="0"/>
              <a:t>13. Is </a:t>
            </a:r>
            <a:r>
              <a:rPr lang="en-US" sz="2000" dirty="0"/>
              <a:t>the detective name/jurisdiction on demographic forms</a:t>
            </a:r>
            <a:r>
              <a:rPr lang="en-US" sz="2000" dirty="0" smtClean="0"/>
              <a:t>?</a:t>
            </a:r>
          </a:p>
          <a:p>
            <a:r>
              <a:rPr lang="en-US" sz="2000" dirty="0" smtClean="0"/>
              <a:t>14. Was </a:t>
            </a:r>
            <a:r>
              <a:rPr lang="en-US" sz="2000" dirty="0"/>
              <a:t>there a diagram completed of the genitalia? </a:t>
            </a:r>
            <a:endParaRPr lang="en-US" sz="2000" dirty="0" smtClean="0"/>
          </a:p>
          <a:p>
            <a:r>
              <a:rPr lang="en-US" sz="2000" dirty="0" smtClean="0"/>
              <a:t>15. </a:t>
            </a:r>
            <a:r>
              <a:rPr lang="en-US" sz="2000" dirty="0"/>
              <a:t>Documentation: gross, TBD, Colposcope? </a:t>
            </a:r>
            <a:endParaRPr lang="en-US" sz="2000" dirty="0" smtClean="0"/>
          </a:p>
          <a:p>
            <a:r>
              <a:rPr lang="en-US" sz="2000" dirty="0" smtClean="0"/>
              <a:t>16. </a:t>
            </a:r>
            <a:r>
              <a:rPr lang="en-US" sz="2000" dirty="0"/>
              <a:t>Are genital photos of good quality? </a:t>
            </a:r>
            <a:endParaRPr lang="en-US" sz="2000" dirty="0" smtClean="0"/>
          </a:p>
          <a:p>
            <a:r>
              <a:rPr lang="en-US" sz="2000" dirty="0" smtClean="0"/>
              <a:t>17. </a:t>
            </a:r>
            <a:r>
              <a:rPr lang="en-US" sz="2000" dirty="0"/>
              <a:t>Did genital photos adequately show anatomy? </a:t>
            </a:r>
            <a:endParaRPr lang="en-US" sz="2000" dirty="0" smtClean="0"/>
          </a:p>
          <a:p>
            <a:r>
              <a:rPr lang="en-US" sz="2000" dirty="0" smtClean="0"/>
              <a:t>18. </a:t>
            </a:r>
            <a:r>
              <a:rPr lang="en-US" sz="2000" dirty="0"/>
              <a:t>Did genital photos adequately show injury</a:t>
            </a:r>
            <a:r>
              <a:rPr lang="en-US" sz="2000" dirty="0" smtClean="0"/>
              <a:t>?</a:t>
            </a:r>
          </a:p>
          <a:p>
            <a:r>
              <a:rPr lang="en-US" sz="2000" dirty="0" smtClean="0"/>
              <a:t>19. </a:t>
            </a:r>
            <a:r>
              <a:rPr lang="en-US" sz="2000" dirty="0"/>
              <a:t>Did the genital photos show abnormal discharge?</a:t>
            </a:r>
          </a:p>
        </p:txBody>
      </p:sp>
      <p:sp>
        <p:nvSpPr>
          <p:cNvPr id="5" name="Slide Number Placeholder 4"/>
          <p:cNvSpPr>
            <a:spLocks noGrp="1"/>
          </p:cNvSpPr>
          <p:nvPr>
            <p:ph type="sldNum" sz="quarter" idx="12"/>
          </p:nvPr>
        </p:nvSpPr>
        <p:spPr/>
        <p:txBody>
          <a:bodyPr/>
          <a:lstStyle/>
          <a:p>
            <a:fld id="{51EBDBDD-5108-49E9-B047-5975F60BA7AA}" type="slidenum">
              <a:rPr lang="en-US" smtClean="0"/>
              <a:t>18</a:t>
            </a:fld>
            <a:endParaRPr lang="en-US"/>
          </a:p>
        </p:txBody>
      </p:sp>
    </p:spTree>
    <p:extLst>
      <p:ext uri="{BB962C8B-B14F-4D97-AF65-F5344CB8AC3E}">
        <p14:creationId xmlns:p14="http://schemas.microsoft.com/office/powerpoint/2010/main" val="4167952045"/>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483" y="725384"/>
            <a:ext cx="10730204" cy="5016758"/>
          </a:xfrm>
          <a:prstGeom prst="rect">
            <a:avLst/>
          </a:prstGeom>
        </p:spPr>
        <p:txBody>
          <a:bodyPr wrap="square">
            <a:spAutoFit/>
          </a:bodyPr>
          <a:lstStyle/>
          <a:p>
            <a:r>
              <a:rPr lang="en-US" sz="2000" dirty="0" smtClean="0"/>
              <a:t>Part III</a:t>
            </a:r>
          </a:p>
          <a:p>
            <a:r>
              <a:rPr lang="en-US" sz="2000" dirty="0" smtClean="0"/>
              <a:t>Age </a:t>
            </a:r>
            <a:r>
              <a:rPr lang="en-US" sz="2000" dirty="0"/>
              <a:t>of patient _____________ </a:t>
            </a:r>
            <a:endParaRPr lang="en-US" sz="2000" dirty="0" smtClean="0"/>
          </a:p>
          <a:p>
            <a:r>
              <a:rPr lang="en-US" sz="2000" dirty="0" smtClean="0"/>
              <a:t>Examining </a:t>
            </a:r>
            <a:r>
              <a:rPr lang="en-US" sz="2000" dirty="0"/>
              <a:t>SANE</a:t>
            </a:r>
            <a:r>
              <a:rPr lang="en-US" sz="2000" dirty="0" smtClean="0"/>
              <a:t>______________________</a:t>
            </a:r>
          </a:p>
          <a:p>
            <a:r>
              <a:rPr lang="en-US" sz="2000" dirty="0" smtClean="0"/>
              <a:t>Date </a:t>
            </a:r>
            <a:r>
              <a:rPr lang="en-US" sz="2000" dirty="0"/>
              <a:t>of </a:t>
            </a:r>
            <a:r>
              <a:rPr lang="en-US" sz="2000" dirty="0" smtClean="0"/>
              <a:t>Exam</a:t>
            </a:r>
            <a:r>
              <a:rPr lang="en-US" sz="2000" dirty="0"/>
              <a:t>_________________ </a:t>
            </a:r>
            <a:endParaRPr lang="en-US" sz="2000" dirty="0" smtClean="0"/>
          </a:p>
          <a:p>
            <a:r>
              <a:rPr lang="en-US" sz="2000" dirty="0" smtClean="0"/>
              <a:t>Reviewed </a:t>
            </a:r>
            <a:r>
              <a:rPr lang="en-US" sz="2000" dirty="0"/>
              <a:t>by</a:t>
            </a:r>
            <a:r>
              <a:rPr lang="en-US" sz="2000" dirty="0" smtClean="0"/>
              <a:t>________________ </a:t>
            </a:r>
            <a:r>
              <a:rPr lang="en-US" sz="2000" dirty="0"/>
              <a:t>Review </a:t>
            </a:r>
            <a:r>
              <a:rPr lang="en-US" sz="2000" dirty="0" smtClean="0"/>
              <a:t>Date ______________ </a:t>
            </a:r>
          </a:p>
          <a:p>
            <a:r>
              <a:rPr lang="en-US" sz="2000" dirty="0" smtClean="0"/>
              <a:t>Write:  </a:t>
            </a:r>
            <a:r>
              <a:rPr lang="en-US" sz="2000" u="sng" dirty="0" smtClean="0"/>
              <a:t>Yes </a:t>
            </a:r>
            <a:r>
              <a:rPr lang="en-US" sz="2000" dirty="0" smtClean="0"/>
              <a:t>   </a:t>
            </a:r>
            <a:r>
              <a:rPr lang="en-US" sz="2000" u="sng" dirty="0" smtClean="0"/>
              <a:t>No</a:t>
            </a:r>
            <a:r>
              <a:rPr lang="en-US" sz="2000" dirty="0" smtClean="0"/>
              <a:t>   </a:t>
            </a:r>
            <a:r>
              <a:rPr lang="en-US" sz="2000" u="sng" dirty="0" smtClean="0"/>
              <a:t>Not Applicable</a:t>
            </a:r>
          </a:p>
          <a:p>
            <a:r>
              <a:rPr lang="en-US" sz="2000" dirty="0" smtClean="0"/>
              <a:t>20. </a:t>
            </a:r>
            <a:r>
              <a:rPr lang="en-US" sz="2000" dirty="0"/>
              <a:t>Were STD cultures done? </a:t>
            </a:r>
            <a:endParaRPr lang="en-US" sz="2000" dirty="0" smtClean="0"/>
          </a:p>
          <a:p>
            <a:r>
              <a:rPr lang="en-US" sz="2000" dirty="0" smtClean="0"/>
              <a:t>21. </a:t>
            </a:r>
            <a:r>
              <a:rPr lang="en-US" sz="2000" dirty="0"/>
              <a:t>Pregnancy test before antibiotics and EOC? </a:t>
            </a:r>
            <a:endParaRPr lang="en-US" sz="2000" dirty="0" smtClean="0"/>
          </a:p>
          <a:p>
            <a:r>
              <a:rPr lang="en-US" sz="2000" dirty="0" smtClean="0"/>
              <a:t>22. </a:t>
            </a:r>
            <a:r>
              <a:rPr lang="en-US" sz="2000" dirty="0"/>
              <a:t>Exam position documented? </a:t>
            </a:r>
            <a:endParaRPr lang="en-US" sz="2000" dirty="0" smtClean="0"/>
          </a:p>
          <a:p>
            <a:r>
              <a:rPr lang="en-US" sz="2000" dirty="0" smtClean="0"/>
              <a:t>23. </a:t>
            </a:r>
            <a:r>
              <a:rPr lang="en-US" sz="2000" dirty="0"/>
              <a:t>Knee-chest examination for children if positive frog </a:t>
            </a:r>
            <a:r>
              <a:rPr lang="en-US" sz="2000" dirty="0" smtClean="0"/>
              <a:t>leg.</a:t>
            </a:r>
          </a:p>
          <a:p>
            <a:r>
              <a:rPr lang="en-US" sz="2000" dirty="0" smtClean="0"/>
              <a:t>24. </a:t>
            </a:r>
            <a:r>
              <a:rPr lang="en-US" sz="2000" dirty="0"/>
              <a:t>Was the last sexual activity clearly documented</a:t>
            </a:r>
            <a:r>
              <a:rPr lang="en-US" sz="2000" dirty="0" smtClean="0"/>
              <a:t>?</a:t>
            </a:r>
          </a:p>
          <a:p>
            <a:r>
              <a:rPr lang="en-US" sz="2000" dirty="0" smtClean="0"/>
              <a:t>25. </a:t>
            </a:r>
            <a:r>
              <a:rPr lang="en-US" sz="2000" dirty="0"/>
              <a:t>Did the genital injury documentation match the photos? </a:t>
            </a:r>
            <a:endParaRPr lang="en-US" sz="2000" dirty="0" smtClean="0"/>
          </a:p>
          <a:p>
            <a:r>
              <a:rPr lang="en-US" sz="2000" dirty="0" smtClean="0"/>
              <a:t>26. </a:t>
            </a:r>
            <a:r>
              <a:rPr lang="en-US" sz="2000" dirty="0"/>
              <a:t>Were there diagram(s) completed of the body/mouth</a:t>
            </a:r>
            <a:r>
              <a:rPr lang="en-US" sz="2000" dirty="0" smtClean="0"/>
              <a:t>?</a:t>
            </a:r>
          </a:p>
          <a:p>
            <a:r>
              <a:rPr lang="en-US" sz="2000" dirty="0"/>
              <a:t>2</a:t>
            </a:r>
            <a:r>
              <a:rPr lang="en-US" sz="2000" dirty="0" smtClean="0"/>
              <a:t>7. </a:t>
            </a:r>
            <a:r>
              <a:rPr lang="en-US" sz="2000" dirty="0"/>
              <a:t>Were external body injuries photographed</a:t>
            </a:r>
            <a:r>
              <a:rPr lang="en-US" sz="2000" dirty="0" smtClean="0"/>
              <a:t>?</a:t>
            </a:r>
          </a:p>
          <a:p>
            <a:r>
              <a:rPr lang="en-US" sz="2000" dirty="0" smtClean="0"/>
              <a:t>28. </a:t>
            </a:r>
            <a:r>
              <a:rPr lang="en-US" sz="2000" dirty="0"/>
              <a:t>Were the external injuries photographed with and without the ABFO ruler? </a:t>
            </a:r>
            <a:endParaRPr lang="en-US" sz="2000" dirty="0" smtClean="0"/>
          </a:p>
          <a:p>
            <a:r>
              <a:rPr lang="en-US" sz="2000" dirty="0" smtClean="0"/>
              <a:t>29. </a:t>
            </a:r>
            <a:r>
              <a:rPr lang="en-US" sz="2000" dirty="0"/>
              <a:t>If bruising or redness present for external injuries, was the color tool used in photographs?</a:t>
            </a:r>
          </a:p>
        </p:txBody>
      </p:sp>
      <p:sp>
        <p:nvSpPr>
          <p:cNvPr id="5" name="Slide Number Placeholder 4"/>
          <p:cNvSpPr>
            <a:spLocks noGrp="1"/>
          </p:cNvSpPr>
          <p:nvPr>
            <p:ph type="sldNum" sz="quarter" idx="12"/>
          </p:nvPr>
        </p:nvSpPr>
        <p:spPr/>
        <p:txBody>
          <a:bodyPr/>
          <a:lstStyle/>
          <a:p>
            <a:fld id="{51EBDBDD-5108-49E9-B047-5975F60BA7AA}" type="slidenum">
              <a:rPr lang="en-US" smtClean="0"/>
              <a:t>19</a:t>
            </a:fld>
            <a:endParaRPr lang="en-US"/>
          </a:p>
        </p:txBody>
      </p:sp>
    </p:spTree>
    <p:extLst>
      <p:ext uri="{BB962C8B-B14F-4D97-AF65-F5344CB8AC3E}">
        <p14:creationId xmlns:p14="http://schemas.microsoft.com/office/powerpoint/2010/main" val="24345526"/>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LEARNER OUTCOMES</a:t>
            </a:r>
            <a:endParaRPr lang="en-US" dirty="0"/>
          </a:p>
        </p:txBody>
      </p:sp>
      <p:sp>
        <p:nvSpPr>
          <p:cNvPr id="3" name="Content Placeholder 2"/>
          <p:cNvSpPr>
            <a:spLocks noGrp="1"/>
          </p:cNvSpPr>
          <p:nvPr>
            <p:ph idx="1"/>
          </p:nvPr>
        </p:nvSpPr>
        <p:spPr/>
        <p:txBody>
          <a:bodyPr/>
          <a:lstStyle/>
          <a:p>
            <a:pPr algn="ctr">
              <a:buFont typeface="Wingdings" panose="05000000000000000000" pitchFamily="2" charset="2"/>
              <a:buChar char="Ø"/>
            </a:pPr>
            <a:r>
              <a:rPr lang="en-US" sz="2800" dirty="0" smtClean="0"/>
              <a:t>Define and understand </a:t>
            </a:r>
            <a:r>
              <a:rPr lang="en-US" sz="2800" dirty="0"/>
              <a:t>the significance of Peer </a:t>
            </a:r>
            <a:r>
              <a:rPr lang="en-US" sz="2800" dirty="0" smtClean="0"/>
              <a:t>Review</a:t>
            </a:r>
          </a:p>
          <a:p>
            <a:pPr algn="ctr">
              <a:buFont typeface="Wingdings" panose="05000000000000000000" pitchFamily="2" charset="2"/>
              <a:buChar char="Ø"/>
            </a:pPr>
            <a:endParaRPr lang="en-US" sz="2800" dirty="0" smtClean="0"/>
          </a:p>
          <a:p>
            <a:pPr algn="ctr">
              <a:buFont typeface="Wingdings" panose="05000000000000000000" pitchFamily="2" charset="2"/>
              <a:buChar char="Ø"/>
            </a:pPr>
            <a:r>
              <a:rPr lang="en-US" sz="2800" dirty="0" smtClean="0"/>
              <a:t>Describe best practices to establish the SANE Peer Review Process</a:t>
            </a:r>
          </a:p>
          <a:p>
            <a:pPr marL="0" indent="0" algn="ctr">
              <a:buNone/>
            </a:pPr>
            <a:endParaRPr lang="en-US" sz="2800" dirty="0" smtClean="0"/>
          </a:p>
          <a:p>
            <a:pPr algn="ctr">
              <a:buFont typeface="Wingdings" panose="05000000000000000000" pitchFamily="2" charset="2"/>
              <a:buChar char="Ø"/>
            </a:pPr>
            <a:r>
              <a:rPr lang="en-US" sz="2800" dirty="0" smtClean="0"/>
              <a:t>Identify Forms and Components of the Adult Sexual Assault Exam  	utilized to perform Peer Case Reviews</a:t>
            </a:r>
          </a:p>
          <a:p>
            <a:pPr marL="0" indent="0" algn="ctr">
              <a:buNone/>
            </a:pPr>
            <a:endParaRPr lang="en-US" sz="2800" dirty="0" smtClean="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
        <p:nvSpPr>
          <p:cNvPr id="6" name="Slide Number Placeholder 5"/>
          <p:cNvSpPr>
            <a:spLocks noGrp="1"/>
          </p:cNvSpPr>
          <p:nvPr>
            <p:ph type="sldNum" sz="quarter" idx="12"/>
          </p:nvPr>
        </p:nvSpPr>
        <p:spPr/>
        <p:txBody>
          <a:bodyPr/>
          <a:lstStyle/>
          <a:p>
            <a:fld id="{51EBDBDD-5108-49E9-B047-5975F60BA7AA}" type="slidenum">
              <a:rPr lang="en-US" smtClean="0"/>
              <a:t>2</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29907887"/>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1095" y="419879"/>
            <a:ext cx="10944808" cy="4247317"/>
          </a:xfrm>
          <a:prstGeom prst="rect">
            <a:avLst/>
          </a:prstGeom>
        </p:spPr>
        <p:txBody>
          <a:bodyPr wrap="square">
            <a:spAutoFit/>
          </a:bodyPr>
          <a:lstStyle/>
          <a:p>
            <a:endParaRPr lang="en-US" dirty="0" smtClean="0"/>
          </a:p>
          <a:p>
            <a:r>
              <a:rPr lang="en-US" dirty="0" smtClean="0"/>
              <a:t>Part IV</a:t>
            </a:r>
          </a:p>
          <a:p>
            <a:r>
              <a:rPr lang="en-US" dirty="0" smtClean="0"/>
              <a:t>Age </a:t>
            </a:r>
            <a:r>
              <a:rPr lang="en-US" dirty="0"/>
              <a:t>of patient _____________ </a:t>
            </a:r>
            <a:endParaRPr lang="en-US" dirty="0" smtClean="0"/>
          </a:p>
          <a:p>
            <a:r>
              <a:rPr lang="en-US" dirty="0" smtClean="0"/>
              <a:t>Examining </a:t>
            </a:r>
            <a:r>
              <a:rPr lang="en-US" dirty="0"/>
              <a:t>SANE_____________________________ </a:t>
            </a:r>
            <a:endParaRPr lang="en-US" dirty="0" smtClean="0"/>
          </a:p>
          <a:p>
            <a:r>
              <a:rPr lang="en-US" dirty="0" smtClean="0"/>
              <a:t>Date </a:t>
            </a:r>
            <a:r>
              <a:rPr lang="en-US" dirty="0"/>
              <a:t>of Exam_________________ </a:t>
            </a:r>
            <a:endParaRPr lang="en-US" dirty="0" smtClean="0"/>
          </a:p>
          <a:p>
            <a:r>
              <a:rPr lang="en-US" dirty="0" smtClean="0"/>
              <a:t>Reviewed </a:t>
            </a:r>
            <a:r>
              <a:rPr lang="en-US" dirty="0"/>
              <a:t>by</a:t>
            </a:r>
            <a:r>
              <a:rPr lang="en-US" dirty="0" smtClean="0"/>
              <a:t>___________________ </a:t>
            </a:r>
            <a:r>
              <a:rPr lang="en-US" dirty="0"/>
              <a:t>Review Date </a:t>
            </a:r>
            <a:r>
              <a:rPr lang="en-US" dirty="0" smtClean="0"/>
              <a:t>___________ </a:t>
            </a:r>
          </a:p>
          <a:p>
            <a:r>
              <a:rPr lang="en-US" dirty="0" smtClean="0"/>
              <a:t>Write:  </a:t>
            </a:r>
            <a:r>
              <a:rPr lang="en-US" u="sng" dirty="0" smtClean="0"/>
              <a:t>Yes</a:t>
            </a:r>
            <a:r>
              <a:rPr lang="en-US" dirty="0" smtClean="0"/>
              <a:t>    </a:t>
            </a:r>
            <a:r>
              <a:rPr lang="en-US" u="sng" dirty="0" smtClean="0"/>
              <a:t>No</a:t>
            </a:r>
            <a:r>
              <a:rPr lang="en-US" dirty="0" smtClean="0"/>
              <a:t>    </a:t>
            </a:r>
            <a:r>
              <a:rPr lang="en-US" u="sng" dirty="0" smtClean="0"/>
              <a:t>Not </a:t>
            </a:r>
            <a:r>
              <a:rPr lang="en-US" u="sng" dirty="0"/>
              <a:t>Applicable </a:t>
            </a:r>
            <a:endParaRPr lang="en-US" u="sng" dirty="0" smtClean="0"/>
          </a:p>
          <a:p>
            <a:r>
              <a:rPr lang="en-US" dirty="0"/>
              <a:t>3</a:t>
            </a:r>
            <a:r>
              <a:rPr lang="en-US" dirty="0" smtClean="0"/>
              <a:t>0. Did </a:t>
            </a:r>
            <a:r>
              <a:rPr lang="en-US" dirty="0"/>
              <a:t>the external injury photos show a 3 step process photography of each injury (far, medium, close-up</a:t>
            </a:r>
            <a:r>
              <a:rPr lang="en-US" dirty="0" smtClean="0"/>
              <a:t>)?</a:t>
            </a:r>
          </a:p>
          <a:p>
            <a:r>
              <a:rPr lang="en-US" dirty="0" smtClean="0"/>
              <a:t>31. Did </a:t>
            </a:r>
            <a:r>
              <a:rPr lang="en-US" dirty="0"/>
              <a:t>the medical case review validate the SANE’s findings? </a:t>
            </a:r>
            <a:endParaRPr lang="en-US" dirty="0" smtClean="0"/>
          </a:p>
          <a:p>
            <a:r>
              <a:rPr lang="en-US" dirty="0"/>
              <a:t>3</a:t>
            </a:r>
            <a:r>
              <a:rPr lang="en-US" dirty="0" smtClean="0"/>
              <a:t>2. </a:t>
            </a:r>
            <a:r>
              <a:rPr lang="en-US" dirty="0"/>
              <a:t>I agree with the examining SANE’s findings. </a:t>
            </a:r>
            <a:endParaRPr lang="en-US" dirty="0" smtClean="0"/>
          </a:p>
          <a:p>
            <a:r>
              <a:rPr lang="en-US" dirty="0"/>
              <a:t>3</a:t>
            </a:r>
            <a:r>
              <a:rPr lang="en-US" dirty="0" smtClean="0"/>
              <a:t>3. </a:t>
            </a:r>
            <a:r>
              <a:rPr lang="en-US" dirty="0"/>
              <a:t>Was the report/paperwork completed immediately post exam</a:t>
            </a:r>
            <a:r>
              <a:rPr lang="en-US" dirty="0" smtClean="0"/>
              <a:t>?</a:t>
            </a:r>
          </a:p>
          <a:p>
            <a:r>
              <a:rPr lang="en-US" dirty="0" smtClean="0"/>
              <a:t> </a:t>
            </a:r>
            <a:r>
              <a:rPr lang="en-US" dirty="0"/>
              <a:t>Comments: </a:t>
            </a:r>
            <a:endParaRPr lang="en-US" dirty="0" smtClean="0"/>
          </a:p>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p:txBody>
      </p:sp>
      <p:sp>
        <p:nvSpPr>
          <p:cNvPr id="5" name="Slide Number Placeholder 4"/>
          <p:cNvSpPr>
            <a:spLocks noGrp="1"/>
          </p:cNvSpPr>
          <p:nvPr>
            <p:ph type="sldNum" sz="quarter" idx="12"/>
          </p:nvPr>
        </p:nvSpPr>
        <p:spPr/>
        <p:txBody>
          <a:bodyPr/>
          <a:lstStyle/>
          <a:p>
            <a:fld id="{51EBDBDD-5108-49E9-B047-5975F60BA7AA}" type="slidenum">
              <a:rPr lang="en-US" smtClean="0"/>
              <a:t>20</a:t>
            </a:fld>
            <a:endParaRPr lang="en-US"/>
          </a:p>
        </p:txBody>
      </p:sp>
    </p:spTree>
    <p:extLst>
      <p:ext uri="{BB962C8B-B14F-4D97-AF65-F5344CB8AC3E}">
        <p14:creationId xmlns:p14="http://schemas.microsoft.com/office/powerpoint/2010/main" val="1436891288"/>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1589004"/>
          </a:xfrm>
        </p:spPr>
        <p:txBody>
          <a:bodyPr/>
          <a:lstStyle/>
          <a:p>
            <a:r>
              <a:rPr lang="en-US" dirty="0" smtClean="0"/>
              <a:t>PUTTING IT ALTOGETHER</a:t>
            </a:r>
            <a:endParaRPr lang="en-US" dirty="0"/>
          </a:p>
        </p:txBody>
      </p:sp>
      <p:pic>
        <p:nvPicPr>
          <p:cNvPr id="5" name="Content Placeholder 4"/>
          <p:cNvPicPr>
            <a:picLocks noGrp="1" noChangeAspect="1"/>
          </p:cNvPicPr>
          <p:nvPr>
            <p:ph idx="1"/>
          </p:nvPr>
        </p:nvPicPr>
        <p:blipFill>
          <a:blip r:embed="rId8"/>
          <a:stretch>
            <a:fillRect/>
          </a:stretch>
        </p:blipFill>
        <p:spPr>
          <a:xfrm>
            <a:off x="5608637" y="922338"/>
            <a:ext cx="4876800" cy="4876800"/>
          </a:xfrm>
          <a:prstGeom prst="rect">
            <a:avLst/>
          </a:prstGeom>
        </p:spPr>
      </p:pic>
      <p:sp>
        <p:nvSpPr>
          <p:cNvPr id="4" name="Text Placeholder 3"/>
          <p:cNvSpPr>
            <a:spLocks noGrp="1"/>
          </p:cNvSpPr>
          <p:nvPr>
            <p:ph type="body" sz="half" idx="2"/>
          </p:nvPr>
        </p:nvSpPr>
        <p:spPr>
          <a:xfrm>
            <a:off x="457200" y="2286000"/>
            <a:ext cx="3200400" cy="4019204"/>
          </a:xfrm>
        </p:spPr>
        <p:txBody>
          <a:bodyPr>
            <a:normAutofit fontScale="92500" lnSpcReduction="20000"/>
          </a:bodyPr>
          <a:lstStyle/>
          <a:p>
            <a:pPr marL="285750" indent="-285750">
              <a:buFont typeface="Wingdings" panose="05000000000000000000" pitchFamily="2" charset="2"/>
              <a:buChar char="Ø"/>
            </a:pPr>
            <a:r>
              <a:rPr lang="en-US" sz="2000" dirty="0" smtClean="0"/>
              <a:t>Peer Case Review increases knowledge</a:t>
            </a:r>
          </a:p>
          <a:p>
            <a:pPr marL="285750" indent="-285750">
              <a:buFont typeface="Wingdings" panose="05000000000000000000" pitchFamily="2" charset="2"/>
              <a:buChar char="Ø"/>
            </a:pPr>
            <a:r>
              <a:rPr lang="en-US" sz="2000" dirty="0" smtClean="0"/>
              <a:t>Every exam can be an opportunity for learning</a:t>
            </a:r>
          </a:p>
          <a:p>
            <a:pPr marL="285750" indent="-285750">
              <a:buFont typeface="Wingdings" panose="05000000000000000000" pitchFamily="2" charset="2"/>
              <a:buChar char="Ø"/>
            </a:pPr>
            <a:r>
              <a:rPr lang="en-US" sz="2000" dirty="0" smtClean="0"/>
              <a:t>PCR increases autonomy in clinical practice</a:t>
            </a:r>
          </a:p>
          <a:p>
            <a:pPr marL="285750" indent="-285750">
              <a:buFont typeface="Wingdings" panose="05000000000000000000" pitchFamily="2" charset="2"/>
              <a:buChar char="Ø"/>
            </a:pPr>
            <a:r>
              <a:rPr lang="en-US" sz="2000" dirty="0" smtClean="0"/>
              <a:t>PCR increases the quality of care</a:t>
            </a:r>
          </a:p>
          <a:p>
            <a:pPr marL="285750" indent="-285750">
              <a:buFont typeface="Wingdings" panose="05000000000000000000" pitchFamily="2" charset="2"/>
              <a:buChar char="Ø"/>
            </a:pPr>
            <a:r>
              <a:rPr lang="en-US" sz="2000" dirty="0" smtClean="0"/>
              <a:t>Decreases burnout </a:t>
            </a:r>
          </a:p>
          <a:p>
            <a:pPr marL="285750" indent="-285750">
              <a:buFont typeface="Wingdings" panose="05000000000000000000" pitchFamily="2" charset="2"/>
              <a:buChar char="Ø"/>
            </a:pPr>
            <a:r>
              <a:rPr lang="en-US" sz="2000" dirty="0" smtClean="0"/>
              <a:t>Increases credibility in court</a:t>
            </a:r>
          </a:p>
          <a:p>
            <a:pPr marL="285750" indent="-285750">
              <a:buFont typeface="Wingdings" panose="05000000000000000000" pitchFamily="2" charset="2"/>
              <a:buChar char="Ø"/>
            </a:pPr>
            <a:r>
              <a:rPr lang="en-US" sz="2000" dirty="0" smtClean="0"/>
              <a:t>Increases a more open, collaborative team</a:t>
            </a:r>
            <a:endParaRPr lang="en-US" sz="2000" dirty="0"/>
          </a:p>
        </p:txBody>
      </p:sp>
      <p:sp>
        <p:nvSpPr>
          <p:cNvPr id="7" name="Slide Number Placeholder 6"/>
          <p:cNvSpPr>
            <a:spLocks noGrp="1"/>
          </p:cNvSpPr>
          <p:nvPr>
            <p:ph type="sldNum" sz="quarter" idx="12"/>
          </p:nvPr>
        </p:nvSpPr>
        <p:spPr/>
        <p:txBody>
          <a:bodyPr/>
          <a:lstStyle/>
          <a:p>
            <a:fld id="{51EBDBDD-5108-49E9-B047-5975F60BA7AA}" type="slidenum">
              <a:rPr lang="en-US" smtClean="0"/>
              <a:t>21</a:t>
            </a:fld>
            <a:endParaRPr lang="en-US"/>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91200" y="3124200"/>
            <a:ext cx="609600" cy="609600"/>
          </a:xfrm>
          <a:prstGeom prst="rect">
            <a:avLst/>
          </a:prstGeom>
        </p:spPr>
      </p:pic>
      <p:pic>
        <p:nvPicPr>
          <p:cNvPr id="10"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9542931"/>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5187"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2713"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PCR’S GOAL:</a:t>
            </a:r>
            <a:br>
              <a:rPr lang="en-US" dirty="0" smtClean="0"/>
            </a:br>
            <a:r>
              <a:rPr lang="en-US" dirty="0" smtClean="0"/>
              <a:t>Quality Comprehensive Patient-Centered Care </a:t>
            </a:r>
            <a:endParaRPr lang="en-US" dirty="0"/>
          </a:p>
        </p:txBody>
      </p:sp>
      <p:sp>
        <p:nvSpPr>
          <p:cNvPr id="8" name="Content Placeholder 7"/>
          <p:cNvSpPr>
            <a:spLocks noGrp="1"/>
          </p:cNvSpPr>
          <p:nvPr>
            <p:ph idx="1"/>
          </p:nvPr>
        </p:nvSpPr>
        <p:spPr/>
        <p:txBody>
          <a:bodyPr/>
          <a:lstStyle/>
          <a:p>
            <a:endParaRPr lang="en-US" dirty="0" smtClean="0"/>
          </a:p>
          <a:p>
            <a:r>
              <a:rPr lang="en-US" dirty="0" smtClean="0"/>
              <a:t>Sample Case Scenario:</a:t>
            </a:r>
            <a:endParaRPr lang="en-US" dirty="0"/>
          </a:p>
          <a:p>
            <a:r>
              <a:rPr lang="en-US" dirty="0" smtClean="0"/>
              <a:t>A 25 year-old woman arrives at the local hospital’s emergency room at 2:00am reporting that she was sexually assaulted 7 hours ago outside her job in the parking lot.  She worked overtime and was the only one left in the building when it was time for her to leave.  As she approached her car, a man attacked her from behind and forced her into the car.  She stated he committed oral and vaginal assault on her.  She did not report it to the police, instead drove home alone, and telephoned a cousin who convinced her to go to the Emergency Department for treatment.</a:t>
            </a:r>
            <a:endParaRPr lang="en-US" dirty="0"/>
          </a:p>
        </p:txBody>
      </p:sp>
      <p:sp>
        <p:nvSpPr>
          <p:cNvPr id="4" name="Slide Number Placeholder 3"/>
          <p:cNvSpPr>
            <a:spLocks noGrp="1"/>
          </p:cNvSpPr>
          <p:nvPr>
            <p:ph type="sldNum" sz="quarter" idx="12"/>
          </p:nvPr>
        </p:nvSpPr>
        <p:spPr/>
        <p:txBody>
          <a:bodyPr/>
          <a:lstStyle/>
          <a:p>
            <a:fld id="{51EBDBDD-5108-49E9-B047-5975F60BA7AA}" type="slidenum">
              <a:rPr lang="en-US" smtClean="0"/>
              <a:t>22</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791200" y="312420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791200" y="3124200"/>
            <a:ext cx="609600" cy="609600"/>
          </a:xfrm>
          <a:prstGeom prst="rect">
            <a:avLst/>
          </a:prstGeom>
        </p:spPr>
      </p:pic>
      <p:pic>
        <p:nvPicPr>
          <p:cNvPr id="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791200" y="3124200"/>
            <a:ext cx="609600" cy="609600"/>
          </a:xfrm>
          <a:prstGeom prst="rect">
            <a:avLst/>
          </a:prstGeom>
        </p:spPr>
      </p:pic>
      <p:pic>
        <p:nvPicPr>
          <p:cNvPr id="10"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5791200" y="3124200"/>
            <a:ext cx="609600" cy="609600"/>
          </a:xfrm>
          <a:prstGeom prst="rect">
            <a:avLst/>
          </a:prstGeom>
        </p:spPr>
      </p:pic>
      <p:pic>
        <p:nvPicPr>
          <p:cNvPr id="11"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5791200" y="3124200"/>
            <a:ext cx="609600" cy="609600"/>
          </a:xfrm>
          <a:prstGeom prst="rect">
            <a:avLst/>
          </a:prstGeom>
        </p:spPr>
      </p:pic>
      <p:pic>
        <p:nvPicPr>
          <p:cNvPr id="12"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5791200" y="3124200"/>
            <a:ext cx="609600" cy="609600"/>
          </a:xfrm>
          <a:prstGeom prst="rect">
            <a:avLst/>
          </a:prstGeom>
        </p:spPr>
      </p:pic>
      <p:pic>
        <p:nvPicPr>
          <p:cNvPr id="13"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9737942"/>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706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9059"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8817"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7176" fill="hold"/>
                                        <p:tgtEl>
                                          <p:spTgt spid="11"/>
                                        </p:tgtEl>
                                      </p:cBhvr>
                                    </p:cmd>
                                  </p:childTnLst>
                                </p:cTn>
                              </p:par>
                            </p:childTnLst>
                          </p:cTn>
                        </p:par>
                      </p:childTnLst>
                    </p:cTn>
                  </p:par>
                </p:childTnLst>
              </p:cTn>
              <p:nextCondLst>
                <p:cond evt="onClick" delay="0">
                  <p:tgtEl>
                    <p:spTgt spid="11"/>
                  </p:tgtEl>
                </p:cond>
              </p:nextCondLst>
            </p:seq>
            <p:audio>
              <p:cMediaNode vol="8000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5612" fill="hold"/>
                                        <p:tgtEl>
                                          <p:spTgt spid="12"/>
                                        </p:tgtEl>
                                      </p:cBhvr>
                                    </p:cmd>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12"/>
                </p:tgtEl>
              </p:cMediaNode>
            </p:audi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7501" fill="hold"/>
                                        <p:tgtEl>
                                          <p:spTgt spid="13"/>
                                        </p:tgtEl>
                                      </p:cBhvr>
                                    </p:cmd>
                                  </p:childTnLst>
                                </p:cTn>
                              </p:par>
                            </p:childTnLst>
                          </p:cTn>
                        </p:par>
                      </p:childTnLst>
                    </p:cTn>
                  </p:par>
                </p:childTnLst>
              </p:cTn>
              <p:nextCondLst>
                <p:cond evt="onClick" delay="0">
                  <p:tgtEl>
                    <p:spTgt spid="13"/>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REVIEW RESOURCES</a:t>
            </a:r>
            <a:endParaRPr lang="en-US" dirty="0"/>
          </a:p>
        </p:txBody>
      </p:sp>
      <p:sp>
        <p:nvSpPr>
          <p:cNvPr id="3" name="Content Placeholder 2"/>
          <p:cNvSpPr>
            <a:spLocks noGrp="1"/>
          </p:cNvSpPr>
          <p:nvPr>
            <p:ph idx="1"/>
          </p:nvPr>
        </p:nvSpPr>
        <p:spPr/>
        <p:txBody>
          <a:bodyPr/>
          <a:lstStyle/>
          <a:p>
            <a:r>
              <a:rPr lang="en-US" dirty="0">
                <a:hlinkClick r:id="rId6"/>
              </a:rPr>
              <a:t>https://</a:t>
            </a:r>
            <a:r>
              <a:rPr lang="en-US" dirty="0" smtClean="0">
                <a:hlinkClick r:id="rId6"/>
              </a:rPr>
              <a:t>www.safeta.org/page/PeerReview1</a:t>
            </a:r>
            <a:endParaRPr lang="en-US" dirty="0" smtClean="0"/>
          </a:p>
          <a:p>
            <a:r>
              <a:rPr lang="en-US" dirty="0">
                <a:hlinkClick r:id="rId7"/>
              </a:rPr>
              <a:t>https://www.mosaicgeorgia.org/pro-sane</a:t>
            </a:r>
            <a:r>
              <a:rPr lang="en-US" dirty="0" smtClean="0">
                <a:hlinkClick r:id="rId7"/>
              </a:rPr>
              <a:t>/</a:t>
            </a:r>
            <a:endParaRPr lang="en-US" dirty="0" smtClean="0"/>
          </a:p>
          <a:p>
            <a:r>
              <a:rPr lang="en-US" dirty="0">
                <a:hlinkClick r:id="rId8"/>
              </a:rPr>
              <a:t>https://</a:t>
            </a:r>
            <a:r>
              <a:rPr lang="en-US" dirty="0" smtClean="0">
                <a:hlinkClick r:id="rId8"/>
              </a:rPr>
              <a:t>www.nsvrc.org/blogs/sane-program-peer-review</a:t>
            </a:r>
            <a:endParaRPr lang="en-US" dirty="0" smtClean="0"/>
          </a:p>
          <a:p>
            <a:r>
              <a:rPr lang="en-US">
                <a:hlinkClick r:id="rId9"/>
              </a:rPr>
              <a:t>https://www.ovcttac.gov/saneguide/maintaining-a-quality-program/peer-review</a:t>
            </a:r>
            <a:r>
              <a:rPr lang="en-US" smtClean="0">
                <a:hlinkClick r:id="rId9"/>
              </a:rPr>
              <a:t>/</a:t>
            </a:r>
            <a:endParaRPr lang="en-US" smtClean="0"/>
          </a:p>
          <a:p>
            <a:endParaRPr lang="en-US" dirty="0"/>
          </a:p>
          <a:p>
            <a:endParaRPr lang="en-US" dirty="0" smtClean="0"/>
          </a:p>
          <a:p>
            <a:endParaRPr lang="en-US" dirty="0"/>
          </a:p>
        </p:txBody>
      </p:sp>
      <p:sp>
        <p:nvSpPr>
          <p:cNvPr id="6" name="Slide Number Placeholder 5"/>
          <p:cNvSpPr>
            <a:spLocks noGrp="1"/>
          </p:cNvSpPr>
          <p:nvPr>
            <p:ph type="sldNum" sz="quarter" idx="12"/>
          </p:nvPr>
        </p:nvSpPr>
        <p:spPr/>
        <p:txBody>
          <a:bodyPr/>
          <a:lstStyle/>
          <a:p>
            <a:fld id="{51EBDBDD-5108-49E9-B047-5975F60BA7AA}" type="slidenum">
              <a:rPr lang="en-US" smtClean="0"/>
              <a:t>23</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75928727"/>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077"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34287"/>
          </a:xfrm>
        </p:spPr>
        <p:txBody>
          <a:bodyPr/>
          <a:lstStyle/>
          <a:p>
            <a:pPr algn="ctr"/>
            <a:r>
              <a:rPr lang="en-US" dirty="0" smtClean="0"/>
              <a:t>REFERENCES</a:t>
            </a:r>
            <a:endParaRPr lang="en-US" dirty="0"/>
          </a:p>
        </p:txBody>
      </p:sp>
      <p:sp>
        <p:nvSpPr>
          <p:cNvPr id="3" name="Content Placeholder 2"/>
          <p:cNvSpPr>
            <a:spLocks noGrp="1"/>
          </p:cNvSpPr>
          <p:nvPr>
            <p:ph idx="1"/>
          </p:nvPr>
        </p:nvSpPr>
        <p:spPr>
          <a:xfrm>
            <a:off x="438539" y="1845734"/>
            <a:ext cx="10717141" cy="4023360"/>
          </a:xfrm>
        </p:spPr>
        <p:txBody>
          <a:bodyPr>
            <a:normAutofit fontScale="92500" lnSpcReduction="10000"/>
          </a:bodyPr>
          <a:lstStyle/>
          <a:p>
            <a:r>
              <a:rPr lang="en-US" dirty="0"/>
              <a:t>Greeson, Megan R.; Campbell, Rebecca and Kobes, Shannon K.E. A Step-by-Step Practitioner Toolkit for Evaluating the Work of Sexual Assault Nurse Examiner (SANE) Programs in the Criminal Justice System, 2008.  </a:t>
            </a:r>
            <a:r>
              <a:rPr lang="en-US" dirty="0">
                <a:hlinkClick r:id="rId2" action="ppaction://hlinkfile"/>
              </a:rPr>
              <a:t>file:///S:/@%20SANE/_</a:t>
            </a:r>
            <a:r>
              <a:rPr lang="en-US" dirty="0" smtClean="0">
                <a:hlinkClick r:id="rId2" action="ppaction://hlinkfile"/>
              </a:rPr>
              <a:t>SANE%20Protocols/Reimbursement/Evaluating%20SANE%20programs%20.pdf</a:t>
            </a:r>
            <a:endParaRPr lang="en-US" dirty="0" smtClean="0"/>
          </a:p>
          <a:p>
            <a:r>
              <a:rPr lang="en-US" dirty="0" smtClean="0">
                <a:hlinkClick r:id="rId3"/>
              </a:rPr>
              <a:t>https</a:t>
            </a:r>
            <a:r>
              <a:rPr lang="en-US" dirty="0">
                <a:hlinkClick r:id="rId3"/>
              </a:rPr>
              <a:t>://www.ovcttac.gov/saneguide/management-of-sane-programs/sexual-assault-nurse-examiners</a:t>
            </a:r>
            <a:r>
              <a:rPr lang="en-US" dirty="0" smtClean="0">
                <a:hlinkClick r:id="rId3"/>
              </a:rPr>
              <a:t>/</a:t>
            </a:r>
            <a:endParaRPr lang="en-US" dirty="0" smtClean="0"/>
          </a:p>
          <a:p>
            <a:r>
              <a:rPr lang="en-US" dirty="0">
                <a:hlinkClick r:id="rId4"/>
              </a:rPr>
              <a:t>https://</a:t>
            </a:r>
            <a:r>
              <a:rPr lang="en-US" dirty="0" smtClean="0">
                <a:hlinkClick r:id="rId4"/>
              </a:rPr>
              <a:t>www.fcasv.org/sites/default/files/SANE%20Peer%20Review%20Guidance%20Document%20submitted%2012.18.17.docx.pdf</a:t>
            </a:r>
            <a:endParaRPr lang="en-US" dirty="0" smtClean="0"/>
          </a:p>
          <a:p>
            <a:r>
              <a:rPr lang="en-US" dirty="0" smtClean="0"/>
              <a:t>IAFN </a:t>
            </a:r>
            <a:r>
              <a:rPr lang="en-US" dirty="0"/>
              <a:t>SAFE-TA Webinar: SANE Peer Review Iperen, Jessica V. and Pittenger, J. What do Sexual Assault Cases Look Like in Our Community? A SART Coordinator’s Guidebook for Case File Review, 2014.</a:t>
            </a:r>
          </a:p>
          <a:p>
            <a:r>
              <a:rPr lang="en-US" dirty="0" smtClean="0"/>
              <a:t>Linden</a:t>
            </a:r>
            <a:r>
              <a:rPr lang="en-US" dirty="0"/>
              <a:t>, J.  2011. Care of the Adult Patient after Sexual Assault.  N Engl Med  365:9, p. 834-841.</a:t>
            </a:r>
          </a:p>
          <a:p>
            <a:pPr>
              <a:lnSpc>
                <a:spcPct val="110000"/>
              </a:lnSpc>
            </a:pPr>
            <a:r>
              <a:rPr lang="en-US" dirty="0" smtClean="0"/>
              <a:t>Office </a:t>
            </a:r>
            <a:r>
              <a:rPr lang="en-US" dirty="0"/>
              <a:t>for Victims of Crime, SANE Program Development and Operation Guide, </a:t>
            </a:r>
            <a:r>
              <a:rPr lang="en-US" dirty="0" smtClean="0"/>
              <a:t>2016. HTTPS</a:t>
            </a:r>
            <a:r>
              <a:rPr lang="en-US" dirty="0"/>
              <a:t>://WWW.OVCTTAC.GOV/SANEGUIDE/MAINTAINING-A-QUALITY-PROGRAM/PEER-REVIEW</a:t>
            </a:r>
            <a:r>
              <a:rPr lang="en-US"/>
              <a:t>/ </a:t>
            </a:r>
            <a:r>
              <a:rPr lang="en-US" smtClean="0"/>
              <a:t>Sexual </a:t>
            </a:r>
            <a:r>
              <a:rPr lang="en-US" dirty="0"/>
              <a:t>Assault Forensic Examination Technical Assistance, (SAFEta), PEER REVIEW FORMS </a:t>
            </a:r>
            <a:endParaRPr lang="en-US" dirty="0" smtClean="0"/>
          </a:p>
          <a:p>
            <a:pPr>
              <a:lnSpc>
                <a:spcPct val="110000"/>
              </a:lnSpc>
            </a:pPr>
            <a:endParaRPr lang="en-US" dirty="0"/>
          </a:p>
        </p:txBody>
      </p:sp>
      <p:sp>
        <p:nvSpPr>
          <p:cNvPr id="6" name="Slide Number Placeholder 5"/>
          <p:cNvSpPr>
            <a:spLocks noGrp="1"/>
          </p:cNvSpPr>
          <p:nvPr>
            <p:ph type="sldNum" sz="quarter" idx="12"/>
          </p:nvPr>
        </p:nvSpPr>
        <p:spPr/>
        <p:txBody>
          <a:bodyPr/>
          <a:lstStyle/>
          <a:p>
            <a:fld id="{51EBDBDD-5108-49E9-B047-5975F60BA7AA}" type="slidenum">
              <a:rPr lang="en-US" smtClean="0"/>
              <a:t>24</a:t>
            </a:fld>
            <a:endParaRPr lang="en-US"/>
          </a:p>
        </p:txBody>
      </p:sp>
    </p:spTree>
    <p:extLst>
      <p:ext uri="{BB962C8B-B14F-4D97-AF65-F5344CB8AC3E}">
        <p14:creationId xmlns:p14="http://schemas.microsoft.com/office/powerpoint/2010/main" val="1863871765"/>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94359"/>
            <a:ext cx="3200400" cy="1682310"/>
          </a:xfrm>
        </p:spPr>
        <p:txBody>
          <a:bodyPr>
            <a:normAutofit fontScale="90000"/>
          </a:bodyPr>
          <a:lstStyle/>
          <a:p>
            <a:r>
              <a:rPr lang="en-US" sz="6600" dirty="0" smtClean="0"/>
              <a:t>Peer Review</a:t>
            </a:r>
            <a:endParaRPr lang="en-US" sz="6600" dirty="0"/>
          </a:p>
        </p:txBody>
      </p:sp>
      <p:sp>
        <p:nvSpPr>
          <p:cNvPr id="5" name="Content Placeholder 4"/>
          <p:cNvSpPr>
            <a:spLocks noGrp="1"/>
          </p:cNvSpPr>
          <p:nvPr>
            <p:ph idx="1"/>
          </p:nvPr>
        </p:nvSpPr>
        <p:spPr>
          <a:xfrm>
            <a:off x="4074369" y="731520"/>
            <a:ext cx="7738185" cy="5257800"/>
          </a:xfrm>
        </p:spPr>
        <p:txBody>
          <a:bodyPr>
            <a:normAutofit/>
          </a:bodyPr>
          <a:lstStyle/>
          <a:p>
            <a:pPr>
              <a:buFont typeface="Wingdings" panose="05000000000000000000" pitchFamily="2" charset="2"/>
              <a:buChar char="q"/>
            </a:pPr>
            <a:r>
              <a:rPr lang="en-US" sz="2800" dirty="0"/>
              <a:t>A periodic review process conducted by a collaborative group of practicing </a:t>
            </a:r>
            <a:r>
              <a:rPr lang="en-US" sz="2800" dirty="0" smtClean="0"/>
              <a:t>SANEs/SAFEs </a:t>
            </a:r>
            <a:r>
              <a:rPr lang="en-US" sz="2800" dirty="0"/>
              <a:t>which includes </a:t>
            </a:r>
            <a:r>
              <a:rPr lang="en-US" sz="2800" dirty="0" smtClean="0"/>
              <a:t>a review of medical </a:t>
            </a:r>
            <a:r>
              <a:rPr lang="en-US" sz="2800" dirty="0"/>
              <a:t>record documentation, forms, reports, </a:t>
            </a:r>
            <a:r>
              <a:rPr lang="en-US" sz="2800" dirty="0" smtClean="0"/>
              <a:t>evidence collection techniques, and photographs in cases of alleged sexual assault. </a:t>
            </a:r>
          </a:p>
          <a:p>
            <a:pPr marL="0" indent="0">
              <a:buNone/>
            </a:pPr>
            <a:endParaRPr lang="en-US" sz="2800" dirty="0" smtClean="0"/>
          </a:p>
          <a:p>
            <a:pPr>
              <a:buFont typeface="Wingdings" panose="05000000000000000000" pitchFamily="2" charset="2"/>
              <a:buChar char="q"/>
            </a:pPr>
            <a:r>
              <a:rPr lang="en-US" sz="3200" dirty="0" smtClean="0"/>
              <a:t> </a:t>
            </a:r>
            <a:r>
              <a:rPr lang="en-US" sz="2800" dirty="0" smtClean="0"/>
              <a:t>It provides clinicians the opportunity to share knowledge, provide feedback, and foster skill building in a safe learning environment.</a:t>
            </a:r>
            <a:endParaRPr lang="en-US" sz="2800" dirty="0"/>
          </a:p>
        </p:txBody>
      </p:sp>
      <p:sp>
        <p:nvSpPr>
          <p:cNvPr id="6" name="Text Placeholder 5"/>
          <p:cNvSpPr>
            <a:spLocks noGrp="1"/>
          </p:cNvSpPr>
          <p:nvPr>
            <p:ph type="body" sz="half" idx="2"/>
          </p:nvPr>
        </p:nvSpPr>
        <p:spPr>
          <a:xfrm>
            <a:off x="513184" y="2276669"/>
            <a:ext cx="3200400" cy="4159163"/>
          </a:xfrm>
        </p:spPr>
        <p:txBody>
          <a:bodyPr>
            <a:normAutofit/>
          </a:bodyPr>
          <a:lstStyle/>
          <a:p>
            <a:pPr algn="ctr"/>
            <a:r>
              <a:rPr lang="en-US" sz="2400" dirty="0" smtClean="0"/>
              <a:t>.  </a:t>
            </a:r>
            <a:endParaRPr lang="en-US" sz="2400" dirty="0"/>
          </a:p>
        </p:txBody>
      </p:sp>
      <p:pic>
        <p:nvPicPr>
          <p:cNvPr id="2" name="Picture 1"/>
          <p:cNvPicPr>
            <a:picLocks noChangeAspect="1"/>
          </p:cNvPicPr>
          <p:nvPr/>
        </p:nvPicPr>
        <p:blipFill>
          <a:blip r:embed="rId6"/>
          <a:stretch>
            <a:fillRect/>
          </a:stretch>
        </p:blipFill>
        <p:spPr>
          <a:xfrm>
            <a:off x="152398" y="2415484"/>
            <a:ext cx="3671567" cy="2753675"/>
          </a:xfrm>
          <a:prstGeom prst="rect">
            <a:avLst/>
          </a:prstGeom>
        </p:spPr>
      </p:pic>
      <p:sp>
        <p:nvSpPr>
          <p:cNvPr id="8" name="Slide Number Placeholder 7"/>
          <p:cNvSpPr>
            <a:spLocks noGrp="1"/>
          </p:cNvSpPr>
          <p:nvPr>
            <p:ph type="sldNum" sz="quarter" idx="12"/>
          </p:nvPr>
        </p:nvSpPr>
        <p:spPr/>
        <p:txBody>
          <a:bodyPr/>
          <a:lstStyle/>
          <a:p>
            <a:fld id="{51EBDBDD-5108-49E9-B047-5975F60BA7AA}" type="slidenum">
              <a:rPr lang="en-US" smtClean="0"/>
              <a:t>3</a:t>
            </a:fld>
            <a:endParaRPr lang="en-US"/>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81452895"/>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1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123"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is it essential to clinical practice?</a:t>
            </a:r>
            <a:endParaRPr lang="en-US" dirty="0"/>
          </a:p>
        </p:txBody>
      </p:sp>
      <p:sp>
        <p:nvSpPr>
          <p:cNvPr id="5" name="Text Placeholder 4"/>
          <p:cNvSpPr>
            <a:spLocks noGrp="1"/>
          </p:cNvSpPr>
          <p:nvPr>
            <p:ph type="body" idx="1"/>
          </p:nvPr>
        </p:nvSpPr>
        <p:spPr/>
        <p:txBody>
          <a:bodyPr>
            <a:normAutofit/>
          </a:bodyPr>
          <a:lstStyle/>
          <a:p>
            <a:r>
              <a:rPr lang="en-US" dirty="0"/>
              <a:t> American Nurses </a:t>
            </a:r>
            <a:r>
              <a:rPr lang="en-US" dirty="0" smtClean="0"/>
              <a:t>Association (1988)</a:t>
            </a:r>
            <a:endParaRPr lang="en-US" dirty="0"/>
          </a:p>
        </p:txBody>
      </p:sp>
      <p:sp>
        <p:nvSpPr>
          <p:cNvPr id="6" name="Content Placeholder 5"/>
          <p:cNvSpPr>
            <a:spLocks noGrp="1"/>
          </p:cNvSpPr>
          <p:nvPr>
            <p:ph sz="half" idx="2"/>
          </p:nvPr>
        </p:nvSpPr>
        <p:spPr/>
        <p:txBody>
          <a:bodyPr>
            <a:normAutofit/>
          </a:bodyPr>
          <a:lstStyle/>
          <a:p>
            <a:r>
              <a:rPr lang="en-US" sz="2400" dirty="0" smtClean="0"/>
              <a:t>According </a:t>
            </a:r>
            <a:r>
              <a:rPr lang="en-US" sz="2400" dirty="0"/>
              <a:t>to the American Nurses </a:t>
            </a:r>
            <a:r>
              <a:rPr lang="en-US" sz="2400" dirty="0" smtClean="0"/>
              <a:t>Association, “peer </a:t>
            </a:r>
            <a:r>
              <a:rPr lang="en-US" sz="2400" dirty="0"/>
              <a:t>review is the process by which professionals from common practice areas systematically assess, monitor, make judgments, and provide feedback to peers by comparing actual practice </a:t>
            </a:r>
            <a:r>
              <a:rPr lang="en-US" sz="2400" dirty="0" smtClean="0"/>
              <a:t>to </a:t>
            </a:r>
            <a:r>
              <a:rPr lang="en-US" sz="2400" dirty="0"/>
              <a:t>established </a:t>
            </a:r>
            <a:r>
              <a:rPr lang="en-US" sz="2400" dirty="0" smtClean="0"/>
              <a:t>standards.”</a:t>
            </a:r>
            <a:endParaRPr lang="en-US" sz="2400" dirty="0"/>
          </a:p>
        </p:txBody>
      </p:sp>
      <p:sp>
        <p:nvSpPr>
          <p:cNvPr id="7" name="Text Placeholder 6"/>
          <p:cNvSpPr>
            <a:spLocks noGrp="1"/>
          </p:cNvSpPr>
          <p:nvPr>
            <p:ph type="body" sz="quarter" idx="3"/>
          </p:nvPr>
        </p:nvSpPr>
        <p:spPr/>
        <p:txBody>
          <a:bodyPr/>
          <a:lstStyle/>
          <a:p>
            <a:r>
              <a:rPr lang="en-US" dirty="0" smtClean="0"/>
              <a:t>Office of justice programs</a:t>
            </a:r>
            <a:endParaRPr lang="en-US" dirty="0"/>
          </a:p>
        </p:txBody>
      </p:sp>
      <p:sp>
        <p:nvSpPr>
          <p:cNvPr id="8" name="Content Placeholder 7"/>
          <p:cNvSpPr>
            <a:spLocks noGrp="1"/>
          </p:cNvSpPr>
          <p:nvPr>
            <p:ph sz="quarter" idx="4"/>
          </p:nvPr>
        </p:nvSpPr>
        <p:spPr/>
        <p:txBody>
          <a:bodyPr>
            <a:normAutofit/>
          </a:bodyPr>
          <a:lstStyle/>
          <a:p>
            <a:r>
              <a:rPr lang="en-US" sz="2400" dirty="0" smtClean="0"/>
              <a:t>The Office for Crime Victims asserts that peer review </a:t>
            </a:r>
            <a:r>
              <a:rPr lang="en-US" sz="2400" dirty="0"/>
              <a:t>is not intended to be a punitive activity but instead is a proactive and preventive quality improvement activity which focuses on improvement of patient </a:t>
            </a:r>
            <a:r>
              <a:rPr lang="en-US" sz="2400" dirty="0" smtClean="0"/>
              <a:t>care.</a:t>
            </a:r>
            <a:endParaRPr lang="en-US" sz="2400" dirty="0"/>
          </a:p>
        </p:txBody>
      </p:sp>
      <p:sp>
        <p:nvSpPr>
          <p:cNvPr id="9" name="Slide Number Placeholder 8"/>
          <p:cNvSpPr>
            <a:spLocks noGrp="1"/>
          </p:cNvSpPr>
          <p:nvPr>
            <p:ph type="sldNum" sz="quarter" idx="12"/>
          </p:nvPr>
        </p:nvSpPr>
        <p:spPr/>
        <p:txBody>
          <a:bodyPr/>
          <a:lstStyle/>
          <a:p>
            <a:fld id="{51EBDBDD-5108-49E9-B047-5975F60BA7AA}" type="slidenum">
              <a:rPr lang="en-US" smtClean="0"/>
              <a:t>4</a:t>
            </a:fld>
            <a:endParaRPr lang="en-US"/>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23879581"/>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Benefits of Peer Case Reviews (PCR)</a:t>
            </a:r>
            <a:endParaRPr lang="en-US" dirty="0"/>
          </a:p>
        </p:txBody>
      </p:sp>
      <p:sp>
        <p:nvSpPr>
          <p:cNvPr id="8" name="Content Placeholder 7"/>
          <p:cNvSpPr>
            <a:spLocks noGrp="1"/>
          </p:cNvSpPr>
          <p:nvPr>
            <p:ph idx="1"/>
          </p:nvPr>
        </p:nvSpPr>
        <p:spPr/>
        <p:txBody>
          <a:bodyPr/>
          <a:lstStyle/>
          <a:p>
            <a:pPr>
              <a:buFont typeface="Wingdings" panose="05000000000000000000" pitchFamily="2" charset="2"/>
              <a:buChar char="ü"/>
            </a:pPr>
            <a:r>
              <a:rPr lang="en-US" sz="2400" dirty="0"/>
              <a:t>Improves patient care</a:t>
            </a:r>
          </a:p>
          <a:p>
            <a:pPr>
              <a:buFont typeface="Wingdings" panose="05000000000000000000" pitchFamily="2" charset="2"/>
              <a:buChar char="ü"/>
            </a:pPr>
            <a:r>
              <a:rPr lang="en-US" sz="2400" dirty="0"/>
              <a:t>Increases SANE’s knowledge</a:t>
            </a:r>
          </a:p>
          <a:p>
            <a:pPr>
              <a:buFont typeface="Wingdings" panose="05000000000000000000" pitchFamily="2" charset="2"/>
              <a:buChar char="ü"/>
            </a:pPr>
            <a:r>
              <a:rPr lang="en-US" sz="2400" dirty="0"/>
              <a:t>Identifies training needs of staff</a:t>
            </a:r>
          </a:p>
          <a:p>
            <a:pPr>
              <a:buFont typeface="Wingdings" panose="05000000000000000000" pitchFamily="2" charset="2"/>
              <a:buChar char="ü"/>
            </a:pPr>
            <a:r>
              <a:rPr lang="en-US" sz="2400" dirty="0" smtClean="0"/>
              <a:t>Increases a more collegial, collaborative SANE team</a:t>
            </a:r>
          </a:p>
          <a:p>
            <a:pPr>
              <a:buFont typeface="Wingdings" panose="05000000000000000000" pitchFamily="2" charset="2"/>
              <a:buChar char="ü"/>
            </a:pPr>
            <a:r>
              <a:rPr lang="en-US" sz="2400" dirty="0" smtClean="0"/>
              <a:t>Increases SANE’s competency in court</a:t>
            </a:r>
          </a:p>
          <a:p>
            <a:pPr>
              <a:buFont typeface="Wingdings" panose="05000000000000000000" pitchFamily="2" charset="2"/>
              <a:buChar char="ü"/>
            </a:pPr>
            <a:r>
              <a:rPr lang="en-US" sz="2400" dirty="0" smtClean="0"/>
              <a:t>Increases SANE Program’s credibility</a:t>
            </a:r>
          </a:p>
          <a:p>
            <a:pPr>
              <a:buFont typeface="Wingdings" panose="05000000000000000000" pitchFamily="2" charset="2"/>
              <a:buChar char="ü"/>
            </a:pPr>
            <a:endParaRPr lang="en-US" dirty="0" smtClean="0"/>
          </a:p>
          <a:p>
            <a:pPr>
              <a:buFont typeface="Wingdings" panose="05000000000000000000" pitchFamily="2" charset="2"/>
              <a:buChar char="ü"/>
            </a:pPr>
            <a:endParaRPr lang="en-US" dirty="0"/>
          </a:p>
        </p:txBody>
      </p:sp>
      <p:sp>
        <p:nvSpPr>
          <p:cNvPr id="4" name="Slide Number Placeholder 3"/>
          <p:cNvSpPr>
            <a:spLocks noGrp="1"/>
          </p:cNvSpPr>
          <p:nvPr>
            <p:ph type="sldNum" sz="quarter" idx="12"/>
          </p:nvPr>
        </p:nvSpPr>
        <p:spPr/>
        <p:txBody>
          <a:bodyPr/>
          <a:lstStyle/>
          <a:p>
            <a:fld id="{51EBDBDD-5108-49E9-B047-5975F60BA7AA}" type="slidenum">
              <a:rPr lang="en-US" smtClean="0"/>
              <a:t>5</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34126846"/>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200" b="1" dirty="0" smtClean="0"/>
              <a:t>SANEs </a:t>
            </a:r>
            <a:r>
              <a:rPr lang="en-US" sz="3200" b="1" dirty="0"/>
              <a:t>need a well-defined, and consistent peer review process.</a:t>
            </a:r>
            <a:br>
              <a:rPr lang="en-US" sz="3200" b="1" dirty="0"/>
            </a:br>
            <a:endParaRPr lang="en-US" sz="3200" b="1" dirty="0"/>
          </a:p>
        </p:txBody>
      </p:sp>
      <p:sp>
        <p:nvSpPr>
          <p:cNvPr id="8" name="Content Placeholder 7"/>
          <p:cNvSpPr>
            <a:spLocks noGrp="1"/>
          </p:cNvSpPr>
          <p:nvPr>
            <p:ph type="body" sz="half" idx="2"/>
          </p:nvPr>
        </p:nvSpPr>
        <p:spPr/>
        <p:txBody>
          <a:bodyPr/>
          <a:lstStyle/>
          <a:p>
            <a:pPr algn="ctr"/>
            <a:r>
              <a:rPr lang="en-US" dirty="0"/>
              <a:t>https://cdn.ymaws.com/www.safeta.org/resource/resmgr/imported/SANE%20Peer%20Review.pdf</a:t>
            </a:r>
          </a:p>
        </p:txBody>
      </p:sp>
      <p:pic>
        <p:nvPicPr>
          <p:cNvPr id="13" name="Picture Placeholder 12"/>
          <p:cNvPicPr>
            <a:picLocks noGrp="1" noChangeAspect="1"/>
          </p:cNvPicPr>
          <p:nvPr>
            <p:ph type="pic" idx="1"/>
          </p:nvPr>
        </p:nvPicPr>
        <p:blipFill>
          <a:blip r:embed="rId4">
            <a:extLst>
              <a:ext uri="{28A0092B-C50C-407E-A947-70E740481C1C}">
                <a14:useLocalDpi xmlns:a14="http://schemas.microsoft.com/office/drawing/2010/main" val="0"/>
              </a:ext>
            </a:extLst>
          </a:blip>
          <a:srcRect t="19766" b="19766"/>
          <a:stretch>
            <a:fillRect/>
          </a:stretch>
        </p:blipFill>
        <p:spPr/>
      </p:pic>
      <p:sp>
        <p:nvSpPr>
          <p:cNvPr id="4" name="Slide Number Placeholder 3"/>
          <p:cNvSpPr>
            <a:spLocks noGrp="1"/>
          </p:cNvSpPr>
          <p:nvPr>
            <p:ph type="sldNum" sz="quarter" idx="12"/>
          </p:nvPr>
        </p:nvSpPr>
        <p:spPr/>
        <p:txBody>
          <a:bodyPr/>
          <a:lstStyle/>
          <a:p>
            <a:fld id="{51EBDBDD-5108-49E9-B047-5975F60BA7AA}" type="slidenum">
              <a:rPr lang="en-US" smtClean="0"/>
              <a:t>6</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66507083"/>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70589"/>
            <a:ext cx="10058400" cy="1045028"/>
          </a:xfrm>
        </p:spPr>
        <p:txBody>
          <a:bodyPr/>
          <a:lstStyle/>
          <a:p>
            <a:r>
              <a:rPr lang="en-US" dirty="0" smtClean="0"/>
              <a:t>Best Practice Considerations</a:t>
            </a:r>
            <a:endParaRPr lang="en-US" dirty="0"/>
          </a:p>
        </p:txBody>
      </p:sp>
      <p:sp>
        <p:nvSpPr>
          <p:cNvPr id="3" name="Content Placeholder 2"/>
          <p:cNvSpPr>
            <a:spLocks noGrp="1"/>
          </p:cNvSpPr>
          <p:nvPr>
            <p:ph idx="1"/>
          </p:nvPr>
        </p:nvSpPr>
        <p:spPr>
          <a:xfrm>
            <a:off x="1097280" y="1735494"/>
            <a:ext cx="10058400" cy="4581330"/>
          </a:xfrm>
        </p:spPr>
        <p:txBody>
          <a:bodyPr/>
          <a:lstStyle/>
          <a:p>
            <a:pPr>
              <a:buFont typeface="Courier New" panose="02070309020205020404" pitchFamily="49" charset="0"/>
              <a:buChar char="o"/>
            </a:pPr>
            <a:r>
              <a:rPr lang="en-US" dirty="0" smtClean="0"/>
              <a:t>Define the purpose of PCR in your SANE Program.</a:t>
            </a:r>
          </a:p>
          <a:p>
            <a:pPr>
              <a:buFont typeface="Courier New" panose="02070309020205020404" pitchFamily="49" charset="0"/>
              <a:buChar char="o"/>
            </a:pPr>
            <a:r>
              <a:rPr lang="en-US" dirty="0" smtClean="0"/>
              <a:t>Write a procedure with guidelines establishing the PCR process.</a:t>
            </a:r>
          </a:p>
          <a:p>
            <a:pPr>
              <a:buFont typeface="Courier New" panose="02070309020205020404" pitchFamily="49" charset="0"/>
              <a:buChar char="o"/>
            </a:pPr>
            <a:r>
              <a:rPr lang="en-US" dirty="0" smtClean="0"/>
              <a:t>What is the schedule and how often PCR?</a:t>
            </a:r>
          </a:p>
          <a:p>
            <a:pPr>
              <a:buFont typeface="Courier New" panose="02070309020205020404" pitchFamily="49" charset="0"/>
              <a:buChar char="o"/>
            </a:pPr>
            <a:r>
              <a:rPr lang="en-US" dirty="0" smtClean="0"/>
              <a:t>Who can attend PCR?</a:t>
            </a:r>
          </a:p>
          <a:p>
            <a:pPr>
              <a:buFont typeface="Courier New" panose="02070309020205020404" pitchFamily="49" charset="0"/>
              <a:buChar char="o"/>
            </a:pPr>
            <a:r>
              <a:rPr lang="en-US" dirty="0" smtClean="0"/>
              <a:t>Will any information under review be redacted?  </a:t>
            </a:r>
          </a:p>
          <a:p>
            <a:pPr marL="457200" indent="-457200">
              <a:buAutoNum type="alphaLcPeriod"/>
            </a:pPr>
            <a:r>
              <a:rPr lang="en-US" dirty="0" smtClean="0"/>
              <a:t>For example, patient, advocate, and examiner’s name.</a:t>
            </a:r>
          </a:p>
          <a:p>
            <a:pPr marL="457200" indent="-457200">
              <a:buAutoNum type="alphaLcPeriod"/>
            </a:pPr>
            <a:r>
              <a:rPr lang="en-US" dirty="0" smtClean="0"/>
              <a:t>Other patient demographics</a:t>
            </a:r>
          </a:p>
          <a:p>
            <a:pPr marL="457200" indent="-457200">
              <a:buAutoNum type="alphaLcPeriod"/>
            </a:pPr>
            <a:r>
              <a:rPr lang="en-US" dirty="0" smtClean="0"/>
              <a:t>Law enforcement names and badge numbers</a:t>
            </a:r>
          </a:p>
          <a:p>
            <a:pPr marL="457200" indent="-457200">
              <a:buAutoNum type="alphaLcPeriod"/>
            </a:pPr>
            <a:r>
              <a:rPr lang="en-US" dirty="0" smtClean="0"/>
              <a:t>Suspect’s name</a:t>
            </a:r>
          </a:p>
          <a:p>
            <a:pPr marL="457200" indent="-457200">
              <a:buAutoNum type="alphaLcPeriod"/>
            </a:pPr>
            <a:endParaRPr lang="en-US" dirty="0"/>
          </a:p>
        </p:txBody>
      </p:sp>
      <p:sp>
        <p:nvSpPr>
          <p:cNvPr id="6" name="Slide Number Placeholder 5"/>
          <p:cNvSpPr>
            <a:spLocks noGrp="1"/>
          </p:cNvSpPr>
          <p:nvPr>
            <p:ph type="sldNum" sz="quarter" idx="12"/>
          </p:nvPr>
        </p:nvSpPr>
        <p:spPr/>
        <p:txBody>
          <a:bodyPr/>
          <a:lstStyle/>
          <a:p>
            <a:fld id="{51EBDBDD-5108-49E9-B047-5975F60BA7AA}" type="slidenum">
              <a:rPr lang="en-US" smtClean="0"/>
              <a:t>7</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pic>
        <p:nvPicPr>
          <p:cNvPr id="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6295387"/>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9624"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2834"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 Cont’d</a:t>
            </a:r>
            <a:endParaRPr lang="en-US" dirty="0"/>
          </a:p>
        </p:txBody>
      </p:sp>
      <p:sp>
        <p:nvSpPr>
          <p:cNvPr id="3" name="Content Placeholder 2"/>
          <p:cNvSpPr>
            <a:spLocks noGrp="1"/>
          </p:cNvSpPr>
          <p:nvPr>
            <p:ph idx="1"/>
          </p:nvPr>
        </p:nvSpPr>
        <p:spPr/>
        <p:txBody>
          <a:bodyPr/>
          <a:lstStyle/>
          <a:p>
            <a:pPr>
              <a:buFont typeface="Courier New" panose="02070309020205020404" pitchFamily="49" charset="0"/>
              <a:buChar char="o"/>
            </a:pPr>
            <a:r>
              <a:rPr lang="en-US" dirty="0" smtClean="0"/>
              <a:t>Will a confidentiality statement be required for each reviewer?</a:t>
            </a:r>
          </a:p>
          <a:p>
            <a:pPr>
              <a:buFont typeface="Courier New" panose="02070309020205020404" pitchFamily="49" charset="0"/>
              <a:buChar char="o"/>
            </a:pPr>
            <a:r>
              <a:rPr lang="en-US" dirty="0" smtClean="0"/>
              <a:t>How are the practice recommendations agreed upon going to be implemented?</a:t>
            </a:r>
          </a:p>
          <a:p>
            <a:pPr>
              <a:buFont typeface="Courier New" panose="02070309020205020404" pitchFamily="49" charset="0"/>
              <a:buChar char="o"/>
            </a:pPr>
            <a:r>
              <a:rPr lang="en-US" dirty="0" smtClean="0"/>
              <a:t>How many cases can be reviewed in the time allotted?</a:t>
            </a:r>
          </a:p>
          <a:p>
            <a:pPr>
              <a:buFont typeface="Courier New" panose="02070309020205020404" pitchFamily="49" charset="0"/>
              <a:buChar char="o"/>
            </a:pPr>
            <a:r>
              <a:rPr lang="en-US" dirty="0" smtClean="0"/>
              <a:t>How much time will be allowed to review each case?</a:t>
            </a:r>
          </a:p>
          <a:p>
            <a:pPr>
              <a:buFont typeface="Courier New" panose="02070309020205020404" pitchFamily="49" charset="0"/>
              <a:buChar char="o"/>
            </a:pPr>
            <a:r>
              <a:rPr lang="en-US" dirty="0" smtClean="0"/>
              <a:t>How and where are PCR records maintained?</a:t>
            </a:r>
          </a:p>
          <a:p>
            <a:pPr>
              <a:buFont typeface="Courier New" panose="02070309020205020404" pitchFamily="49" charset="0"/>
              <a:buChar char="o"/>
            </a:pPr>
            <a:r>
              <a:rPr lang="en-US" dirty="0" smtClean="0"/>
              <a:t>Set aside a minimum of one hour.</a:t>
            </a:r>
          </a:p>
          <a:p>
            <a:pPr>
              <a:buFont typeface="Courier New" panose="02070309020205020404" pitchFamily="49" charset="0"/>
              <a:buChar char="o"/>
            </a:pPr>
            <a:r>
              <a:rPr lang="en-US" dirty="0" smtClean="0"/>
              <a:t>Remind all attendees of the confidentiality component of the process.</a:t>
            </a:r>
          </a:p>
          <a:p>
            <a:pPr>
              <a:buFont typeface="Courier New" panose="02070309020205020404" pitchFamily="49" charset="0"/>
              <a:buChar char="o"/>
            </a:pPr>
            <a:r>
              <a:rPr lang="en-US" dirty="0" smtClean="0"/>
              <a:t>Start with the positives.</a:t>
            </a:r>
          </a:p>
          <a:p>
            <a:pPr>
              <a:buFont typeface="Courier New" panose="02070309020205020404" pitchFamily="49" charset="0"/>
              <a:buChar char="o"/>
            </a:pPr>
            <a:r>
              <a:rPr lang="en-US" dirty="0" smtClean="0"/>
              <a:t>PCR is a safe learning environment.</a:t>
            </a:r>
            <a:endParaRPr lang="en-US" dirty="0"/>
          </a:p>
        </p:txBody>
      </p:sp>
      <p:sp>
        <p:nvSpPr>
          <p:cNvPr id="6" name="Slide Number Placeholder 5"/>
          <p:cNvSpPr>
            <a:spLocks noGrp="1"/>
          </p:cNvSpPr>
          <p:nvPr>
            <p:ph type="sldNum" sz="quarter" idx="12"/>
          </p:nvPr>
        </p:nvSpPr>
        <p:spPr/>
        <p:txBody>
          <a:bodyPr/>
          <a:lstStyle/>
          <a:p>
            <a:fld id="{51EBDBDD-5108-49E9-B047-5975F60BA7AA}" type="slidenum">
              <a:rPr lang="en-US" smtClean="0"/>
              <a:t>8</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08877890"/>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1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726163" y="1110343"/>
            <a:ext cx="8042987" cy="4781138"/>
          </a:xfrm>
          <a:prstGeom prst="rect">
            <a:avLst/>
          </a:prstGeom>
        </p:spPr>
      </p:pic>
      <p:sp>
        <p:nvSpPr>
          <p:cNvPr id="5" name="Slide Number Placeholder 4"/>
          <p:cNvSpPr>
            <a:spLocks noGrp="1"/>
          </p:cNvSpPr>
          <p:nvPr>
            <p:ph type="sldNum" sz="quarter" idx="12"/>
          </p:nvPr>
        </p:nvSpPr>
        <p:spPr/>
        <p:txBody>
          <a:bodyPr/>
          <a:lstStyle/>
          <a:p>
            <a:fld id="{51EBDBDD-5108-49E9-B047-5975F60BA7AA}" type="slidenum">
              <a:rPr lang="en-US" smtClean="0"/>
              <a:t>9</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16028306"/>
      </p:ext>
    </p:extLst>
  </p:cSld>
  <p:clrMapOvr>
    <a:masterClrMapping/>
  </p:clrMapOvr>
  <mc:AlternateContent xmlns:mc="http://schemas.openxmlformats.org/markup-compatibility/2006" xmlns:p14="http://schemas.microsoft.com/office/powerpoint/2010/main">
    <mc:Choice Requires="p14">
      <p:transition spd="slow" p14:dur="2250" advTm="88478"/>
    </mc:Choice>
    <mc:Fallback xmlns="">
      <p:transition spd="slow" advTm="884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CA72677B-2F8C-4192-8EBE-D360BE3B20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670</TotalTime>
  <Words>1432</Words>
  <Application>Microsoft Office PowerPoint</Application>
  <PresentationFormat>Widescreen</PresentationFormat>
  <Paragraphs>197</Paragraphs>
  <Slides>24</Slides>
  <Notes>1</Notes>
  <HiddenSlides>0</HiddenSlides>
  <MMClips>31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Courier New</vt:lpstr>
      <vt:lpstr>Wingdings</vt:lpstr>
      <vt:lpstr>Retrospect</vt:lpstr>
      <vt:lpstr>   Peer Review Essentials:   The Adult Sexual Assault Exam </vt:lpstr>
      <vt:lpstr>LEARNER OUTCOMES</vt:lpstr>
      <vt:lpstr>Peer Review</vt:lpstr>
      <vt:lpstr>Why is it essential to clinical practice?</vt:lpstr>
      <vt:lpstr>Benefits of Peer Case Reviews (PCR)</vt:lpstr>
      <vt:lpstr>SANEs need a well-defined, and consistent peer review process. </vt:lpstr>
      <vt:lpstr>Best Practice Considerations</vt:lpstr>
      <vt:lpstr>Best Practices Cont’d</vt:lpstr>
      <vt:lpstr>PowerPoint Presentation</vt:lpstr>
      <vt:lpstr>PCR Form Components</vt:lpstr>
      <vt:lpstr>Form Components, Cont’d</vt:lpstr>
      <vt:lpstr>Form Components, Cont’d</vt:lpstr>
      <vt:lpstr>Form Components, Cont’d</vt:lpstr>
      <vt:lpstr>Sample SANE PCR Forms</vt:lpstr>
      <vt:lpstr>PowerPoint Presentation</vt:lpstr>
      <vt:lpstr>PowerPoint Presentation</vt:lpstr>
      <vt:lpstr>PowerPoint Presentation</vt:lpstr>
      <vt:lpstr>PowerPoint Presentation</vt:lpstr>
      <vt:lpstr>PowerPoint Presentation</vt:lpstr>
      <vt:lpstr>PowerPoint Presentation</vt:lpstr>
      <vt:lpstr>PUTTING IT ALTOGETHER</vt:lpstr>
      <vt:lpstr>PCR’S GOAL: Quality Comprehensive Patient-Centered Care </vt:lpstr>
      <vt:lpstr>PEER REVIEW RESOURCES</vt:lpstr>
      <vt:lpstr>REFERENCES</vt:lpstr>
    </vt:vector>
  </TitlesOfParts>
  <Company>LSUHSC - NO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Kelly D.</dc:creator>
  <cp:lastModifiedBy>Smith, Kelly D.</cp:lastModifiedBy>
  <cp:revision>93</cp:revision>
  <dcterms:created xsi:type="dcterms:W3CDTF">2020-10-26T19:12:49Z</dcterms:created>
  <dcterms:modified xsi:type="dcterms:W3CDTF">2020-11-12T16:48:33Z</dcterms:modified>
</cp:coreProperties>
</file>